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heme/theme3.xml" ContentType="application/vnd.openxmlformats-officedocument.theme+xml"/>
  <Override PartName="/ppt/theme/theme4.xml" ContentType="application/vnd.openxmlformats-officedocument.theme+xml"/>
  <Override PartName="/ppt/tags/tag23.xml" ContentType="application/vnd.openxmlformats-officedocument.presentationml.tags+xml"/>
  <Override PartName="/ppt/notesSlides/notesSlide1.xml" ContentType="application/vnd.openxmlformats-officedocument.presentationml.notesSlide+xml"/>
  <Override PartName="/ppt/tags/tag24.xml" ContentType="application/vnd.openxmlformats-officedocument.presentationml.tags+xml"/>
  <Override PartName="/ppt/notesSlides/notesSlide2.xml" ContentType="application/vnd.openxmlformats-officedocument.presentationml.notesSlide+xml"/>
  <Override PartName="/ppt/tags/tag25.xml" ContentType="application/vnd.openxmlformats-officedocument.presentationml.tags+xml"/>
  <Override PartName="/ppt/notesSlides/notesSlide3.xml" ContentType="application/vnd.openxmlformats-officedocument.presentationml.notesSlide+xml"/>
  <Override PartName="/ppt/tags/tag26.xml" ContentType="application/vnd.openxmlformats-officedocument.presentationml.tags+xml"/>
  <Override PartName="/ppt/notesSlides/notesSlide4.xml" ContentType="application/vnd.openxmlformats-officedocument.presentationml.notesSlide+xml"/>
  <Override PartName="/ppt/tags/tag27.xml" ContentType="application/vnd.openxmlformats-officedocument.presentationml.tags+xml"/>
  <Override PartName="/ppt/notesSlides/notesSlide5.xml" ContentType="application/vnd.openxmlformats-officedocument.presentationml.notesSlide+xml"/>
  <Override PartName="/ppt/tags/tag28.xml" ContentType="application/vnd.openxmlformats-officedocument.presentationml.tags+xml"/>
  <Override PartName="/ppt/notesSlides/notesSlide6.xml" ContentType="application/vnd.openxmlformats-officedocument.presentationml.notesSlide+xml"/>
  <Override PartName="/ppt/tags/tag29.xml" ContentType="application/vnd.openxmlformats-officedocument.presentationml.tags+xml"/>
  <Override PartName="/ppt/notesSlides/notesSlide7.xml" ContentType="application/vnd.openxmlformats-officedocument.presentationml.notesSlide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notesSlides/notesSlide8.xml" ContentType="application/vnd.openxmlformats-officedocument.presentationml.notesSlide+xml"/>
  <Override PartName="/ppt/tags/tag32.xml" ContentType="application/vnd.openxmlformats-officedocument.presentationml.tags+xml"/>
  <Override PartName="/ppt/notesSlides/notesSlide9.xml" ContentType="application/vnd.openxmlformats-officedocument.presentationml.notesSlide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notesSlides/notesSlide10.xml" ContentType="application/vnd.openxmlformats-officedocument.presentationml.notesSlide+xml"/>
  <Override PartName="/ppt/tags/tag35.xml" ContentType="application/vnd.openxmlformats-officedocument.presentationml.tags+xml"/>
  <Override PartName="/ppt/notesSlides/notesSlide11.xml" ContentType="application/vnd.openxmlformats-officedocument.presentationml.notesSlide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notesSlides/notesSlide12.xml" ContentType="application/vnd.openxmlformats-officedocument.presentationml.notesSlide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notesSlides/notesSlide13.xml" ContentType="application/vnd.openxmlformats-officedocument.presentationml.notesSlide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notesSlides/notesSlide14.xml" ContentType="application/vnd.openxmlformats-officedocument.presentationml.notesSlide+xml"/>
  <Override PartName="/ppt/tags/tag43.xml" ContentType="application/vnd.openxmlformats-officedocument.presentationml.tags+xml"/>
  <Override PartName="/ppt/notesSlides/notesSlide15.xml" ContentType="application/vnd.openxmlformats-officedocument.presentationml.notesSlide+xml"/>
  <Override PartName="/ppt/tags/tag44.xml" ContentType="application/vnd.openxmlformats-officedocument.presentationml.tags+xml"/>
  <Override PartName="/ppt/notesSlides/notesSlide16.xml" ContentType="application/vnd.openxmlformats-officedocument.presentationml.notesSlide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notesSlides/notesSlide17.xml" ContentType="application/vnd.openxmlformats-officedocument.presentationml.notesSlide+xml"/>
  <Override PartName="/ppt/tags/tag49.xml" ContentType="application/vnd.openxmlformats-officedocument.presentationml.tags+xml"/>
  <Override PartName="/ppt/notesSlides/notesSlide18.xml" ContentType="application/vnd.openxmlformats-officedocument.presentationml.notesSlide+xml"/>
  <Override PartName="/ppt/tags/tag50.xml" ContentType="application/vnd.openxmlformats-officedocument.presentationml.tags+xml"/>
  <Override PartName="/ppt/notesSlides/notesSlide19.xml" ContentType="application/vnd.openxmlformats-officedocument.presentationml.notesSlide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notesSlides/notesSlide20.xml" ContentType="application/vnd.openxmlformats-officedocument.presentationml.notesSlide+xml"/>
  <Override PartName="/ppt/tags/tag53.xml" ContentType="application/vnd.openxmlformats-officedocument.presentationml.tags+xml"/>
  <Override PartName="/ppt/notesSlides/notesSlide21.xml" ContentType="application/vnd.openxmlformats-officedocument.presentationml.notesSlide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notesSlides/notesSlide22.xml" ContentType="application/vnd.openxmlformats-officedocument.presentationml.notesSlide+xml"/>
  <Override PartName="/ppt/tags/tag56.xml" ContentType="application/vnd.openxmlformats-officedocument.presentationml.tags+xml"/>
  <Override PartName="/ppt/notesSlides/notesSlide23.xml" ContentType="application/vnd.openxmlformats-officedocument.presentationml.notesSlide+xml"/>
  <Override PartName="/ppt/tags/tag57.xml" ContentType="application/vnd.openxmlformats-officedocument.presentationml.tags+xml"/>
  <Override PartName="/ppt/notesSlides/notesSlide24.xml" ContentType="application/vnd.openxmlformats-officedocument.presentationml.notesSlide+xml"/>
  <Override PartName="/ppt/tags/tag58.xml" ContentType="application/vnd.openxmlformats-officedocument.presentationml.tags+xml"/>
  <Override PartName="/ppt/notesSlides/notesSlide25.xml" ContentType="application/vnd.openxmlformats-officedocument.presentationml.notesSlide+xml"/>
  <Override PartName="/ppt/tags/tag59.xml" ContentType="application/vnd.openxmlformats-officedocument.presentationml.tags+xml"/>
  <Override PartName="/ppt/notesSlides/notesSlide26.xml" ContentType="application/vnd.openxmlformats-officedocument.presentationml.notesSlide+xml"/>
  <Override PartName="/ppt/tags/tag60.xml" ContentType="application/vnd.openxmlformats-officedocument.presentationml.tags+xml"/>
  <Override PartName="/ppt/notesSlides/notesSlide27.xml" ContentType="application/vnd.openxmlformats-officedocument.presentationml.notesSlide+xml"/>
  <Override PartName="/ppt/tags/tag61.xml" ContentType="application/vnd.openxmlformats-officedocument.presentationml.tags+xml"/>
  <Override PartName="/ppt/notesSlides/notesSlide28.xml" ContentType="application/vnd.openxmlformats-officedocument.presentationml.notesSlide+xml"/>
  <Override PartName="/ppt/tags/tag62.xml" ContentType="application/vnd.openxmlformats-officedocument.presentationml.tags+xml"/>
  <Override PartName="/ppt/notesSlides/notesSlide29.xml" ContentType="application/vnd.openxmlformats-officedocument.presentationml.notesSlide+xml"/>
  <Override PartName="/ppt/tags/tag63.xml" ContentType="application/vnd.openxmlformats-officedocument.presentationml.tags+xml"/>
  <Override PartName="/ppt/notesSlides/notesSlide30.xml" ContentType="application/vnd.openxmlformats-officedocument.presentationml.notesSlide+xml"/>
  <Override PartName="/ppt/tags/tag64.xml" ContentType="application/vnd.openxmlformats-officedocument.presentationml.tags+xml"/>
  <Override PartName="/ppt/notesSlides/notesSlide31.xml" ContentType="application/vnd.openxmlformats-officedocument.presentationml.notesSlide+xml"/>
  <Override PartName="/ppt/tags/tag65.xml" ContentType="application/vnd.openxmlformats-officedocument.presentationml.tags+xml"/>
  <Override PartName="/ppt/notesSlides/notesSlide32.xml" ContentType="application/vnd.openxmlformats-officedocument.presentationml.notesSlide+xml"/>
  <Override PartName="/ppt/tags/tag66.xml" ContentType="application/vnd.openxmlformats-officedocument.presentationml.tags+xml"/>
  <Override PartName="/ppt/notesSlides/notesSlide33.xml" ContentType="application/vnd.openxmlformats-officedocument.presentationml.notesSlide+xml"/>
  <Override PartName="/ppt/tags/tag67.xml" ContentType="application/vnd.openxmlformats-officedocument.presentationml.tags+xml"/>
  <Override PartName="/ppt/notesSlides/notesSlide34.xml" ContentType="application/vnd.openxmlformats-officedocument.presentationml.notesSlide+xml"/>
  <Override PartName="/ppt/tags/tag68.xml" ContentType="application/vnd.openxmlformats-officedocument.presentationml.tags+xml"/>
  <Override PartName="/ppt/notesSlides/notesSlide35.xml" ContentType="application/vnd.openxmlformats-officedocument.presentationml.notesSlide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notesSlides/notesSlide36.xml" ContentType="application/vnd.openxmlformats-officedocument.presentationml.notesSlide+xml"/>
  <Override PartName="/ppt/tags/tag72.xml" ContentType="application/vnd.openxmlformats-officedocument.presentationml.tags+xml"/>
  <Override PartName="/ppt/notesSlides/notesSlide37.xml" ContentType="application/vnd.openxmlformats-officedocument.presentationml.notesSlide+xml"/>
  <Override PartName="/ppt/tags/tag73.xml" ContentType="application/vnd.openxmlformats-officedocument.presentationml.tags+xml"/>
  <Override PartName="/ppt/notesSlides/notesSlide38.xml" ContentType="application/vnd.openxmlformats-officedocument.presentationml.notesSlide+xml"/>
  <Override PartName="/ppt/tags/tag74.xml" ContentType="application/vnd.openxmlformats-officedocument.presentationml.tags+xml"/>
  <Override PartName="/ppt/notesSlides/notesSlide39.xml" ContentType="application/vnd.openxmlformats-officedocument.presentationml.notesSlide+xml"/>
  <Override PartName="/ppt/tags/tag75.xml" ContentType="application/vnd.openxmlformats-officedocument.presentationml.tags+xml"/>
  <Override PartName="/ppt/notesSlides/notesSlide40.xml" ContentType="application/vnd.openxmlformats-officedocument.presentationml.notesSlide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notesSlides/notesSlide41.xml" ContentType="application/vnd.openxmlformats-officedocument.presentationml.notesSlide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5339" r:id="rId4"/>
    <p:sldMasterId id="2147485361" r:id="rId5"/>
  </p:sldMasterIdLst>
  <p:notesMasterIdLst>
    <p:notesMasterId r:id="rId70"/>
  </p:notesMasterIdLst>
  <p:handoutMasterIdLst>
    <p:handoutMasterId r:id="rId71"/>
  </p:handoutMasterIdLst>
  <p:sldIdLst>
    <p:sldId id="256" r:id="rId6"/>
    <p:sldId id="261" r:id="rId7"/>
    <p:sldId id="305" r:id="rId8"/>
    <p:sldId id="306" r:id="rId9"/>
    <p:sldId id="942" r:id="rId10"/>
    <p:sldId id="307" r:id="rId11"/>
    <p:sldId id="308" r:id="rId12"/>
    <p:sldId id="790" r:id="rId13"/>
    <p:sldId id="941" r:id="rId14"/>
    <p:sldId id="309" r:id="rId15"/>
    <p:sldId id="797" r:id="rId16"/>
    <p:sldId id="311" r:id="rId17"/>
    <p:sldId id="312" r:id="rId18"/>
    <p:sldId id="259" r:id="rId19"/>
    <p:sldId id="950" r:id="rId20"/>
    <p:sldId id="315" r:id="rId21"/>
    <p:sldId id="944" r:id="rId22"/>
    <p:sldId id="318" r:id="rId23"/>
    <p:sldId id="799" r:id="rId24"/>
    <p:sldId id="321" r:id="rId25"/>
    <p:sldId id="326" r:id="rId26"/>
    <p:sldId id="327" r:id="rId27"/>
    <p:sldId id="946" r:id="rId28"/>
    <p:sldId id="951" r:id="rId29"/>
    <p:sldId id="788" r:id="rId30"/>
    <p:sldId id="329" r:id="rId31"/>
    <p:sldId id="270" r:id="rId32"/>
    <p:sldId id="271" r:id="rId33"/>
    <p:sldId id="275" r:id="rId34"/>
    <p:sldId id="786" r:id="rId35"/>
    <p:sldId id="263" r:id="rId36"/>
    <p:sldId id="264" r:id="rId37"/>
    <p:sldId id="265" r:id="rId38"/>
    <p:sldId id="266" r:id="rId39"/>
    <p:sldId id="637" r:id="rId40"/>
    <p:sldId id="678" r:id="rId41"/>
    <p:sldId id="764" r:id="rId42"/>
    <p:sldId id="732" r:id="rId43"/>
    <p:sldId id="770" r:id="rId44"/>
    <p:sldId id="769" r:id="rId45"/>
    <p:sldId id="771" r:id="rId46"/>
    <p:sldId id="736" r:id="rId47"/>
    <p:sldId id="765" r:id="rId48"/>
    <p:sldId id="737" r:id="rId49"/>
    <p:sldId id="767" r:id="rId50"/>
    <p:sldId id="782" r:id="rId51"/>
    <p:sldId id="943" r:id="rId52"/>
    <p:sldId id="792" r:id="rId53"/>
    <p:sldId id="783" r:id="rId54"/>
    <p:sldId id="784" r:id="rId55"/>
    <p:sldId id="785" r:id="rId56"/>
    <p:sldId id="691" r:id="rId57"/>
    <p:sldId id="787" r:id="rId58"/>
    <p:sldId id="801" r:id="rId59"/>
    <p:sldId id="940" r:id="rId60"/>
    <p:sldId id="800" r:id="rId61"/>
    <p:sldId id="789" r:id="rId62"/>
    <p:sldId id="257" r:id="rId63"/>
    <p:sldId id="258" r:id="rId64"/>
    <p:sldId id="791" r:id="rId65"/>
    <p:sldId id="793" r:id="rId66"/>
    <p:sldId id="794" r:id="rId67"/>
    <p:sldId id="945" r:id="rId68"/>
    <p:sldId id="949" r:id="rId69"/>
  </p:sldIdLst>
  <p:sldSz cx="14630400" cy="8229600"/>
  <p:notesSz cx="7315200" cy="9601200"/>
  <p:custDataLst>
    <p:tags r:id="rId72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652462" indent="-195262" algn="l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1304925" indent="-390525" algn="l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958974" indent="-587374" algn="l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2611438" indent="-782638" algn="l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400" b="1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400" b="1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400" b="1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400" b="1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521415D9-36F7-43E2-AB2F-B90AF26B5E84}">
      <p14:sectionLst xmlns:p14="http://schemas.microsoft.com/office/powerpoint/2010/main">
        <p14:section name="Ibdiagnet" id="{496E43DA-8568-414E-88BC-BA7C44219D52}">
          <p14:sldIdLst>
            <p14:sldId id="256"/>
            <p14:sldId id="261"/>
            <p14:sldId id="305"/>
            <p14:sldId id="306"/>
            <p14:sldId id="942"/>
            <p14:sldId id="307"/>
            <p14:sldId id="308"/>
            <p14:sldId id="790"/>
            <p14:sldId id="941"/>
            <p14:sldId id="309"/>
            <p14:sldId id="797"/>
            <p14:sldId id="311"/>
            <p14:sldId id="312"/>
            <p14:sldId id="259"/>
            <p14:sldId id="950"/>
            <p14:sldId id="315"/>
            <p14:sldId id="944"/>
            <p14:sldId id="318"/>
            <p14:sldId id="799"/>
            <p14:sldId id="321"/>
            <p14:sldId id="326"/>
            <p14:sldId id="327"/>
            <p14:sldId id="946"/>
            <p14:sldId id="951"/>
            <p14:sldId id="788"/>
          </p14:sldIdLst>
        </p14:section>
        <p14:section name="SCHEDUELE  FABRIC SCAN" id="{DCE1FE84-2642-4180-BF6F-06AECD8D6698}">
          <p14:sldIdLst>
            <p14:sldId id="329"/>
            <p14:sldId id="270"/>
            <p14:sldId id="271"/>
            <p14:sldId id="275"/>
          </p14:sldIdLst>
        </p14:section>
        <p14:section name="OPENSM LOG" id="{12168406-7BF0-45DC-BBC6-62E0B4A982CB}">
          <p14:sldIdLst>
            <p14:sldId id="786"/>
            <p14:sldId id="263"/>
            <p14:sldId id="264"/>
            <p14:sldId id="265"/>
            <p14:sldId id="266"/>
          </p14:sldIdLst>
        </p14:section>
        <p14:section name="SM LOGS  ERRORS &amp; TRAPS" id="{A069A07C-41D4-476D-8A19-F873B3C7D9BA}">
          <p14:sldIdLst>
            <p14:sldId id="637"/>
            <p14:sldId id="678"/>
            <p14:sldId id="764"/>
            <p14:sldId id="732"/>
            <p14:sldId id="770"/>
            <p14:sldId id="769"/>
            <p14:sldId id="771"/>
            <p14:sldId id="736"/>
            <p14:sldId id="765"/>
            <p14:sldId id="737"/>
            <p14:sldId id="767"/>
            <p14:sldId id="782"/>
            <p14:sldId id="943"/>
            <p14:sldId id="792"/>
            <p14:sldId id="783"/>
            <p14:sldId id="784"/>
            <p14:sldId id="785"/>
            <p14:sldId id="691"/>
            <p14:sldId id="787"/>
          </p14:sldIdLst>
        </p14:section>
        <p14:section name="appendix" id="{3D8E4963-FADA-48F8-B35D-7D9EEB7737FF}">
          <p14:sldIdLst>
            <p14:sldId id="801"/>
            <p14:sldId id="940"/>
            <p14:sldId id="800"/>
            <p14:sldId id="789"/>
            <p14:sldId id="257"/>
            <p14:sldId id="258"/>
            <p14:sldId id="791"/>
            <p14:sldId id="793"/>
            <p14:sldId id="794"/>
            <p14:sldId id="945"/>
            <p14:sldId id="94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816" userDrawn="1">
          <p15:clr>
            <a:srgbClr val="A4A3A4"/>
          </p15:clr>
        </p15:guide>
        <p15:guide id="2" pos="64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4" scaleToFitPaper="1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768"/>
    <a:srgbClr val="0077D0"/>
    <a:srgbClr val="5CBB24"/>
    <a:srgbClr val="5E5E5E"/>
    <a:srgbClr val="FFBF00"/>
    <a:srgbClr val="000000"/>
    <a:srgbClr val="525252"/>
    <a:srgbClr val="3BABFF"/>
    <a:srgbClr val="00518E"/>
    <a:srgbClr val="EEEE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AE7F89C-7344-4662-8B34-872AB14EEC9D}" v="2456" dt="2020-10-13T13:15:52.683"/>
    <p1510:client id="{983A64A6-D3CB-4F4F-A758-75FCB0AA09DF}" v="6" dt="2020-10-12T14:00:37.038"/>
  </p1510:revLst>
</p1510:revInfo>
</file>

<file path=ppt/tableStyles.xml><?xml version="1.0" encoding="utf-8"?>
<a:tblStyleLst xmlns:a="http://schemas.openxmlformats.org/drawingml/2006/main" def="{5C22544A-7EE6-4342-B048-85BDC9FD1C3A}"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333" autoAdjust="0"/>
    <p:restoredTop sz="95512" autoAdjust="0"/>
  </p:normalViewPr>
  <p:slideViewPr>
    <p:cSldViewPr snapToGrid="0">
      <p:cViewPr varScale="1">
        <p:scale>
          <a:sx n="92" d="100"/>
          <a:sy n="92" d="100"/>
        </p:scale>
        <p:origin x="390" y="96"/>
      </p:cViewPr>
      <p:guideLst>
        <p:guide orient="horz" pos="816"/>
        <p:guide pos="64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54" d="100"/>
          <a:sy n="54" d="100"/>
        </p:scale>
        <p:origin x="2826" y="84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76" Type="http://schemas.openxmlformats.org/officeDocument/2006/relationships/tableStyles" Target="tableStyles.xml"/><Relationship Id="rId7" Type="http://schemas.openxmlformats.org/officeDocument/2006/relationships/slide" Target="slides/slide2.xml"/><Relationship Id="rId71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66" Type="http://schemas.openxmlformats.org/officeDocument/2006/relationships/slide" Target="slides/slide61.xml"/><Relationship Id="rId74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61" Type="http://schemas.openxmlformats.org/officeDocument/2006/relationships/slide" Target="slides/slide56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77" Type="http://schemas.microsoft.com/office/2015/10/relationships/revisionInfo" Target="revisionInfo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tags" Target="tags/tag1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notesMaster" Target="notesMasters/notesMaster1.xml"/><Relationship Id="rId75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68927" cy="480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6640" tIns="48321" rIns="96640" bIns="48321" numCol="1" anchor="t" anchorCtr="0" compatLnSpc="1">
            <a:prstTxWarp prst="textNoShape">
              <a:avLst/>
            </a:prstTxWarp>
          </a:bodyPr>
          <a:lstStyle>
            <a:lvl1pPr defTabSz="966524">
              <a:defRPr sz="1200" b="0" dirty="0">
                <a:latin typeface="Arial" charset="0"/>
                <a:ea typeface="+mn-ea"/>
                <a:cs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4617" y="0"/>
            <a:ext cx="3168927" cy="480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6640" tIns="48321" rIns="96640" bIns="48321" numCol="1" anchor="t" anchorCtr="0" compatLnSpc="1">
            <a:prstTxWarp prst="textNoShape">
              <a:avLst/>
            </a:prstTxWarp>
          </a:bodyPr>
          <a:lstStyle>
            <a:lvl1pPr algn="r" defTabSz="966524">
              <a:defRPr sz="1200" b="0">
                <a:ea typeface="+mn-ea"/>
                <a:cs typeface="Arial" charset="0"/>
              </a:defRPr>
            </a:lvl1pPr>
          </a:lstStyle>
          <a:p>
            <a:pPr>
              <a:defRPr/>
            </a:pPr>
            <a:fld id="{8095EEA3-525F-7F4B-8B73-3F9E7D9982C6}" type="datetime1">
              <a:rPr lang="en-US"/>
              <a:pPr>
                <a:defRPr/>
              </a:pPr>
              <a:t>10/27/2020</a:t>
            </a:fld>
            <a:endParaRPr lang="en-US" dirty="0"/>
          </a:p>
        </p:txBody>
      </p:sp>
      <p:sp>
        <p:nvSpPr>
          <p:cNvPr id="1843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19173"/>
            <a:ext cx="3168927" cy="480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6640" tIns="48321" rIns="96640" bIns="48321" numCol="1" anchor="b" anchorCtr="0" compatLnSpc="1">
            <a:prstTxWarp prst="textNoShape">
              <a:avLst/>
            </a:prstTxWarp>
          </a:bodyPr>
          <a:lstStyle>
            <a:lvl1pPr defTabSz="966524">
              <a:defRPr sz="1200" b="0" dirty="0">
                <a:latin typeface="Arial" charset="0"/>
                <a:ea typeface="+mn-ea"/>
                <a:cs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843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4617" y="9119173"/>
            <a:ext cx="3168927" cy="480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6640" tIns="48321" rIns="96640" bIns="48321" numCol="1" anchor="b" anchorCtr="0" compatLnSpc="1">
            <a:prstTxWarp prst="textNoShape">
              <a:avLst/>
            </a:prstTxWarp>
          </a:bodyPr>
          <a:lstStyle>
            <a:lvl1pPr algn="r" defTabSz="966524">
              <a:defRPr sz="1200" b="0">
                <a:ea typeface="+mn-ea"/>
                <a:cs typeface="Arial" charset="0"/>
              </a:defRPr>
            </a:lvl1pPr>
          </a:lstStyle>
          <a:p>
            <a:pPr>
              <a:defRPr/>
            </a:pPr>
            <a:fld id="{57ED2BC3-F589-CD45-B2EF-3C13F1507F1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1747470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58788" y="720725"/>
            <a:ext cx="6399212" cy="35988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638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465720" y="4559587"/>
            <a:ext cx="6383762" cy="4320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6640" tIns="48321" rIns="96640" bIns="4832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cxnSp>
        <p:nvCxnSpPr>
          <p:cNvPr id="4" name="Straight Connector 3"/>
          <p:cNvCxnSpPr/>
          <p:nvPr/>
        </p:nvCxnSpPr>
        <p:spPr bwMode="auto">
          <a:xfrm>
            <a:off x="479605" y="7024165"/>
            <a:ext cx="6386087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" name="Straight Connector 4"/>
          <p:cNvCxnSpPr/>
          <p:nvPr/>
        </p:nvCxnSpPr>
        <p:spPr bwMode="auto">
          <a:xfrm>
            <a:off x="479605" y="7519656"/>
            <a:ext cx="6386087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" name="Straight Connector 5"/>
          <p:cNvCxnSpPr/>
          <p:nvPr/>
        </p:nvCxnSpPr>
        <p:spPr bwMode="auto">
          <a:xfrm>
            <a:off x="479605" y="7968531"/>
            <a:ext cx="6386087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" name="Straight Connector 6"/>
          <p:cNvCxnSpPr/>
          <p:nvPr/>
        </p:nvCxnSpPr>
        <p:spPr bwMode="auto">
          <a:xfrm>
            <a:off x="479605" y="8417406"/>
            <a:ext cx="6386087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" name="Straight Connector 7"/>
          <p:cNvCxnSpPr/>
          <p:nvPr/>
        </p:nvCxnSpPr>
        <p:spPr bwMode="auto">
          <a:xfrm>
            <a:off x="479605" y="8877943"/>
            <a:ext cx="6386087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" name="Straight Connector 8"/>
          <p:cNvCxnSpPr/>
          <p:nvPr/>
        </p:nvCxnSpPr>
        <p:spPr bwMode="auto">
          <a:xfrm>
            <a:off x="461933" y="4674849"/>
            <a:ext cx="6386087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" name="Straight Connector 9"/>
          <p:cNvCxnSpPr/>
          <p:nvPr/>
        </p:nvCxnSpPr>
        <p:spPr bwMode="auto">
          <a:xfrm>
            <a:off x="461933" y="5170340"/>
            <a:ext cx="6386087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" name="Straight Connector 10"/>
          <p:cNvCxnSpPr/>
          <p:nvPr/>
        </p:nvCxnSpPr>
        <p:spPr bwMode="auto">
          <a:xfrm>
            <a:off x="461933" y="5619215"/>
            <a:ext cx="6386087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" name="Straight Connector 11"/>
          <p:cNvCxnSpPr/>
          <p:nvPr/>
        </p:nvCxnSpPr>
        <p:spPr bwMode="auto">
          <a:xfrm>
            <a:off x="461933" y="6068090"/>
            <a:ext cx="6386087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" name="Straight Connector 12"/>
          <p:cNvCxnSpPr/>
          <p:nvPr/>
        </p:nvCxnSpPr>
        <p:spPr bwMode="auto">
          <a:xfrm>
            <a:off x="461933" y="6528627"/>
            <a:ext cx="6386087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167182554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j-lt"/>
        <a:ea typeface="ＭＳ Ｐゴシック" charset="0"/>
        <a:cs typeface="Arial" charset="0"/>
      </a:defRPr>
    </a:lvl1pPr>
    <a:lvl2pPr marL="652462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j-lt"/>
        <a:ea typeface="Arial" pitchFamily="36" charset="0"/>
        <a:cs typeface="Arial" charset="0"/>
      </a:defRPr>
    </a:lvl2pPr>
    <a:lvl3pPr marL="1304925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j-lt"/>
        <a:ea typeface="Arial" pitchFamily="36" charset="0"/>
        <a:cs typeface="Arial" charset="0"/>
      </a:defRPr>
    </a:lvl3pPr>
    <a:lvl4pPr marL="1958974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j-lt"/>
        <a:ea typeface="Arial" pitchFamily="36" charset="0"/>
        <a:cs typeface="Arial" charset="0"/>
      </a:defRPr>
    </a:lvl4pPr>
    <a:lvl5pPr marL="2611438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j-lt"/>
        <a:ea typeface="Arial" pitchFamily="36" charset="0"/>
        <a:cs typeface="Arial" charset="0"/>
      </a:defRPr>
    </a:lvl5pPr>
    <a:lvl6pPr marL="3265389" algn="l" defTabSz="130615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3918466" algn="l" defTabSz="130615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4571542" algn="l" defTabSz="130615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5224621" algn="l" defTabSz="130615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5095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52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7700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4771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6919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7896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242371" y="4414838"/>
            <a:ext cx="6643171" cy="895292"/>
          </a:xfrm>
          <a:solidFill>
            <a:schemeClr val="bg1"/>
          </a:solidFill>
        </p:spPr>
        <p:txBody>
          <a:bodyPr/>
          <a:lstStyle/>
          <a:p>
            <a:pPr marL="0" marR="0" lvl="2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+mj-lt"/>
              </a:rPr>
              <a:t>Using 32/64-bit counters. 64-bit counters require additional translation from Hex to Dec 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j-lt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j-lt"/>
              </a:rPr>
              <a:t>Not absolute congestion indication – but good input</a:t>
            </a:r>
          </a:p>
          <a:p>
            <a:endParaRPr lang="en-US" sz="1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816431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9730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006262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6501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1" dirty="0">
                <a:latin typeface="Calibri" panose="020F0502020204030204" pitchFamily="34" charset="0"/>
              </a:rPr>
              <a:t>@Hourly</a:t>
            </a:r>
            <a:r>
              <a:rPr lang="en-US" sz="1800" b="0" dirty="0">
                <a:latin typeface="Calibri" panose="020F0502020204030204" pitchFamily="34" charset="0"/>
              </a:rPr>
              <a:t> – Commands the </a:t>
            </a:r>
            <a:r>
              <a:rPr lang="en-US" sz="1800" b="0" dirty="0" err="1">
                <a:latin typeface="Calibri" panose="020F0502020204030204" pitchFamily="34" charset="0"/>
              </a:rPr>
              <a:t>crontab</a:t>
            </a:r>
            <a:r>
              <a:rPr lang="en-US" sz="1800" b="0" dirty="0">
                <a:latin typeface="Calibri" panose="020F0502020204030204" pitchFamily="34" charset="0"/>
              </a:rPr>
              <a:t> to run the command every hour</a:t>
            </a:r>
          </a:p>
          <a:p>
            <a:r>
              <a:rPr lang="en-US" sz="1800" b="1" dirty="0" err="1">
                <a:latin typeface="Calibri" panose="020F0502020204030204" pitchFamily="34" charset="0"/>
              </a:rPr>
              <a:t>Ibdiagnet</a:t>
            </a:r>
            <a:r>
              <a:rPr lang="en-US" sz="1800" b="1" dirty="0">
                <a:latin typeface="Calibri" panose="020F0502020204030204" pitchFamily="34" charset="0"/>
              </a:rPr>
              <a:t> -o </a:t>
            </a:r>
            <a:r>
              <a:rPr lang="en-US" sz="1800" b="0" dirty="0">
                <a:latin typeface="Calibri" panose="020F0502020204030204" pitchFamily="34" charset="0"/>
              </a:rPr>
              <a:t>– Specifies the directory where the output files will be placed</a:t>
            </a:r>
          </a:p>
          <a:p>
            <a:r>
              <a:rPr lang="en-US" b="1" dirty="0"/>
              <a:t>’date +\%F_\%M_\%H_%S’ – </a:t>
            </a:r>
            <a:r>
              <a:rPr lang="en-US" b="0" dirty="0"/>
              <a:t>Prints</a:t>
            </a:r>
            <a:r>
              <a:rPr lang="en-US" b="0" baseline="0" dirty="0"/>
              <a:t> the date in which the </a:t>
            </a:r>
            <a:r>
              <a:rPr lang="en-US" b="0" baseline="0" dirty="0" err="1"/>
              <a:t>ibdiagnet</a:t>
            </a:r>
            <a:r>
              <a:rPr lang="en-US" b="0" baseline="0" dirty="0"/>
              <a:t> was executed into a new folder</a:t>
            </a:r>
            <a:endParaRPr lang="en-US" b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81005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192938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09844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33873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05036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99869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23545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52016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2313"/>
            <a:ext cx="6403975" cy="36020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457200" y="4577857"/>
            <a:ext cx="6503670" cy="727092"/>
          </a:xfrm>
          <a:solidFill>
            <a:schemeClr val="bg1"/>
          </a:solidFill>
        </p:spPr>
        <p:txBody>
          <a:bodyPr/>
          <a:lstStyle/>
          <a:p>
            <a:pPr marL="342900" indent="-342900">
              <a:buFont typeface="Arial" pitchFamily="34" charset="0"/>
              <a:buChar char="•"/>
            </a:pPr>
            <a:r>
              <a:rPr lang="en-US" dirty="0"/>
              <a:t>SMINFO  is sent directly to the subnet manager 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dirty="0"/>
              <a:t>Its response</a:t>
            </a:r>
            <a:r>
              <a:rPr lang="en-US" baseline="0" dirty="0"/>
              <a:t> returns of course as SMP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790607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16976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2313"/>
            <a:ext cx="6403975" cy="36020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457200" y="4577857"/>
            <a:ext cx="6583680" cy="1994393"/>
          </a:xfrm>
          <a:solidFill>
            <a:schemeClr val="bg1"/>
          </a:solidFill>
        </p:spPr>
        <p:txBody>
          <a:bodyPr/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MAD  - Completed</a:t>
            </a:r>
            <a:r>
              <a:rPr lang="en-US" baseline="0" dirty="0"/>
              <a:t> in Error can be caused by a lot of reasons , as you can see after subnet GET– Port Info information that was requested </a:t>
            </a:r>
            <a:br>
              <a:rPr lang="en-US" baseline="0" dirty="0"/>
            </a:br>
            <a:r>
              <a:rPr lang="en-US" baseline="0" dirty="0"/>
              <a:t>and not answered  (examples ) :</a:t>
            </a:r>
          </a:p>
          <a:p>
            <a:pPr marL="938212" lvl="1" indent="-285750">
              <a:buFont typeface="Arial" pitchFamily="34" charset="0"/>
              <a:buChar char="•"/>
            </a:pPr>
            <a:r>
              <a:rPr lang="en-US" baseline="0" dirty="0" err="1"/>
              <a:t>Sl</a:t>
            </a:r>
            <a:r>
              <a:rPr lang="en-US" baseline="0" dirty="0"/>
              <a:t> to </a:t>
            </a:r>
            <a:r>
              <a:rPr lang="en-US" baseline="0" dirty="0" err="1"/>
              <a:t>vl</a:t>
            </a:r>
            <a:endParaRPr lang="en-US" baseline="0" dirty="0"/>
          </a:p>
          <a:p>
            <a:pPr marL="938212" lvl="1" indent="-285750">
              <a:buFont typeface="Arial" pitchFamily="34" charset="0"/>
              <a:buChar char="•"/>
            </a:pPr>
            <a:r>
              <a:rPr lang="en-US" baseline="0" dirty="0" err="1"/>
              <a:t>Pkey</a:t>
            </a:r>
            <a:r>
              <a:rPr lang="en-US" baseline="0" dirty="0"/>
              <a:t> </a:t>
            </a:r>
          </a:p>
          <a:p>
            <a:pPr marL="285750" lvl="0" indent="-285750">
              <a:buFont typeface="Arial" pitchFamily="34" charset="0"/>
              <a:buChar char="•"/>
            </a:pPr>
            <a:r>
              <a:rPr lang="en-US" baseline="0" dirty="0"/>
              <a:t>ERROR 3113 refers to a non </a:t>
            </a:r>
            <a:r>
              <a:rPr lang="en-US" baseline="0" dirty="0" err="1"/>
              <a:t>succesful</a:t>
            </a:r>
            <a:r>
              <a:rPr lang="en-US" baseline="0" dirty="0"/>
              <a:t> Get port info </a:t>
            </a:r>
          </a:p>
          <a:p>
            <a:pPr marL="285750" lvl="0" indent="-285750">
              <a:buFont typeface="Arial" pitchFamily="34" charset="0"/>
              <a:buChar char="•"/>
            </a:pPr>
            <a:r>
              <a:rPr lang="en-US" baseline="0" dirty="0"/>
              <a:t>Pay Attention the </a:t>
            </a:r>
            <a:r>
              <a:rPr lang="en-US" baseline="0" dirty="0" err="1"/>
              <a:t>additionall</a:t>
            </a:r>
            <a:r>
              <a:rPr lang="en-US" baseline="0" dirty="0"/>
              <a:t> ERROR 5411 –TIME OUT means that the requested information totally did not arrive 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082497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2313"/>
            <a:ext cx="6403975" cy="3602037"/>
          </a:xfrm>
        </p:spPr>
      </p:sp>
    </p:spTree>
    <p:extLst>
      <p:ext uri="{BB962C8B-B14F-4D97-AF65-F5344CB8AC3E}">
        <p14:creationId xmlns:p14="http://schemas.microsoft.com/office/powerpoint/2010/main" val="19964342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21812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67452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753120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36039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24985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2313"/>
            <a:ext cx="6403975" cy="36020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457200" y="4543567"/>
            <a:ext cx="6549390" cy="2054457"/>
          </a:xfrm>
          <a:solidFill>
            <a:schemeClr val="bg1"/>
          </a:solidFill>
        </p:spPr>
        <p:txBody>
          <a:bodyPr/>
          <a:lstStyle/>
          <a:p>
            <a:pPr marL="0" indent="0">
              <a:buFontTx/>
              <a:buNone/>
            </a:pPr>
            <a:r>
              <a:rPr lang="en-US" dirty="0"/>
              <a:t>Port level traps 129-130-131 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b="1" dirty="0"/>
              <a:t>Usually do not cause sweep</a:t>
            </a:r>
            <a:r>
              <a:rPr lang="en-US" b="1" baseline="0" dirty="0"/>
              <a:t> to occur 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b="0" baseline="0" dirty="0"/>
              <a:t>There might be a situation that situation of Flow Control 131  will indirectly cause  128 , that is after the FW will decide to reset the port</a:t>
            </a:r>
            <a:endParaRPr lang="en-US" b="0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All of</a:t>
            </a:r>
            <a:r>
              <a:rPr lang="en-US" baseline="0" dirty="0"/>
              <a:t> those traps are a result of problems on the Link 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baseline="0" dirty="0"/>
              <a:t>The problems might be different, and have to be checked both with switch and CA people (FW experts both sides 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378704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64445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432088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40657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33283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36610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23207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24672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[root@mtlacad02 ~]# </a:t>
            </a:r>
            <a:r>
              <a:rPr lang="en-US" dirty="0" err="1"/>
              <a:t>pdsh</a:t>
            </a:r>
            <a:r>
              <a:rPr lang="en-US" dirty="0"/>
              <a:t> -R </a:t>
            </a:r>
            <a:r>
              <a:rPr lang="en-US" dirty="0" err="1"/>
              <a:t>ssh</a:t>
            </a:r>
            <a:r>
              <a:rPr lang="en-US" dirty="0"/>
              <a:t> -w mtlacad0[1-4] </a:t>
            </a:r>
            <a:r>
              <a:rPr lang="en-US" dirty="0" err="1"/>
              <a:t>ofed_info</a:t>
            </a:r>
            <a:r>
              <a:rPr lang="en-US" dirty="0"/>
              <a:t> -s |</a:t>
            </a:r>
            <a:r>
              <a:rPr lang="en-US" dirty="0" err="1"/>
              <a:t>dshbak</a:t>
            </a:r>
            <a:r>
              <a:rPr lang="en-US" dirty="0"/>
              <a:t> -c</a:t>
            </a:r>
          </a:p>
          <a:p>
            <a:r>
              <a:rPr lang="en-US" dirty="0"/>
              <a:t>mtlacad02: Permission denied, please try again.</a:t>
            </a:r>
          </a:p>
          <a:p>
            <a:r>
              <a:rPr lang="en-US" dirty="0"/>
              <a:t>mtlacad02: Permission denied, please try again.</a:t>
            </a:r>
          </a:p>
          <a:p>
            <a:r>
              <a:rPr lang="en-US" dirty="0"/>
              <a:t>mtlacad02: Permission denied (</a:t>
            </a:r>
            <a:r>
              <a:rPr lang="en-US" dirty="0" err="1"/>
              <a:t>publickey,gssapi</a:t>
            </a:r>
            <a:r>
              <a:rPr lang="en-US" dirty="0"/>
              <a:t>-</a:t>
            </a:r>
            <a:r>
              <a:rPr lang="en-US" dirty="0" err="1"/>
              <a:t>keyex,gssapi</a:t>
            </a:r>
            <a:r>
              <a:rPr lang="en-US" dirty="0"/>
              <a:t>-with-</a:t>
            </a:r>
            <a:r>
              <a:rPr lang="en-US" dirty="0" err="1"/>
              <a:t>mic,password</a:t>
            </a:r>
            <a:r>
              <a:rPr lang="en-US" dirty="0"/>
              <a:t>).</a:t>
            </a:r>
          </a:p>
          <a:p>
            <a:r>
              <a:rPr lang="en-US" dirty="0"/>
              <a:t>pdsh@mtlacad02: mtlacad02: </a:t>
            </a:r>
            <a:r>
              <a:rPr lang="en-US" dirty="0" err="1"/>
              <a:t>ssh</a:t>
            </a:r>
            <a:r>
              <a:rPr lang="en-US" dirty="0"/>
              <a:t> exited with exit code 255</a:t>
            </a:r>
          </a:p>
          <a:p>
            <a:r>
              <a:rPr lang="en-US" dirty="0"/>
              <a:t>----------------</a:t>
            </a:r>
          </a:p>
          <a:p>
            <a:r>
              <a:rPr lang="en-US" dirty="0"/>
              <a:t>mtlacad01</a:t>
            </a:r>
          </a:p>
          <a:p>
            <a:r>
              <a:rPr lang="en-US" dirty="0"/>
              <a:t>----------------</a:t>
            </a:r>
          </a:p>
          <a:p>
            <a:r>
              <a:rPr lang="en-US" dirty="0"/>
              <a:t>MLNX_OFED_LINUX-3.1-1.1.2.0:</a:t>
            </a:r>
          </a:p>
          <a:p>
            <a:r>
              <a:rPr lang="en-US" dirty="0"/>
              <a:t>----------------</a:t>
            </a:r>
          </a:p>
          <a:p>
            <a:r>
              <a:rPr lang="en-US" dirty="0" err="1"/>
              <a:t>mtlacad</a:t>
            </a:r>
            <a:r>
              <a:rPr lang="en-US" dirty="0"/>
              <a:t>[03-04]</a:t>
            </a:r>
          </a:p>
          <a:p>
            <a:r>
              <a:rPr lang="en-US" dirty="0"/>
              <a:t>----------------</a:t>
            </a:r>
          </a:p>
          <a:p>
            <a:r>
              <a:rPr lang="en-US" dirty="0"/>
              <a:t>MLNX_OFED_LINUX-3.2-2.0.0.0: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65665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0229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26943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0606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6014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6634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6.xml"/><Relationship Id="rId4" Type="http://schemas.openxmlformats.org/officeDocument/2006/relationships/image" Target="../media/image13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7.xml"/><Relationship Id="rId4" Type="http://schemas.openxmlformats.org/officeDocument/2006/relationships/image" Target="../media/image13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8.xml"/><Relationship Id="rId4" Type="http://schemas.openxmlformats.org/officeDocument/2006/relationships/image" Target="../media/image13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9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10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1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1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1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14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15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16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17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18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19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20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2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22.xml"/><Relationship Id="rId4" Type="http://schemas.openxmlformats.org/officeDocument/2006/relationships/image" Target="../media/image16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 descr="\\mtlfs03\Mellanox_Academy\Media Library\Graphics Library\General Images\iStock_000020019232_Medium.jpg"/>
          <p:cNvPicPr>
            <a:picLocks noChangeAspect="1" noChangeArrowheads="1"/>
          </p:cNvPicPr>
          <p:nvPr userDrawn="1"/>
        </p:nvPicPr>
        <p:blipFill rotWithShape="1">
          <a:blip r:embed="rId3" cstate="email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92" r="5382" b="14802"/>
          <a:stretch/>
        </p:blipFill>
        <p:spPr bwMode="auto">
          <a:xfrm>
            <a:off x="-25401" y="0"/>
            <a:ext cx="14655801" cy="8248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 userDrawn="1"/>
        </p:nvSpPr>
        <p:spPr bwMode="auto">
          <a:xfrm>
            <a:off x="-25401" y="-12700"/>
            <a:ext cx="7648609" cy="8261352"/>
          </a:xfrm>
          <a:prstGeom prst="rect">
            <a:avLst/>
          </a:prstGeom>
          <a:solidFill>
            <a:srgbClr val="FFFFFF">
              <a:alpha val="85000"/>
            </a:srgbClr>
          </a:solidFill>
          <a:ln>
            <a:solidFill>
              <a:srgbClr val="000000">
                <a:alpha val="47059"/>
              </a:srgbClr>
            </a:solidFill>
            <a:headEnd type="none" w="med" len="med"/>
            <a:tailEnd type="none" w="med" len="med"/>
          </a:ln>
          <a:effectLst>
            <a:softEdge rad="12700"/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2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217340" y="3375498"/>
            <a:ext cx="6831161" cy="694853"/>
          </a:xfrm>
        </p:spPr>
        <p:txBody>
          <a:bodyPr>
            <a:normAutofit/>
          </a:bodyPr>
          <a:lstStyle>
            <a:lvl1pPr marL="0" indent="0" algn="l">
              <a:buNone/>
              <a:defRPr sz="4500" baseline="0">
                <a:solidFill>
                  <a:schemeClr val="accent1"/>
                </a:solidFill>
                <a:latin typeface="Univers 45 Light" panose="020B0500000000000000" pitchFamily="34" charset="0"/>
                <a:cs typeface="Calibri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Enter Presentation name</a:t>
            </a:r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23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1180683" y="4274328"/>
            <a:ext cx="5848271" cy="1361975"/>
          </a:xfrm>
        </p:spPr>
        <p:txBody>
          <a:bodyPr>
            <a:normAutofit/>
          </a:bodyPr>
          <a:lstStyle>
            <a:lvl1pPr marL="0" indent="0" algn="l">
              <a:buNone/>
              <a:defRPr sz="3600">
                <a:solidFill>
                  <a:schemeClr val="accent1"/>
                </a:solidFill>
                <a:latin typeface="Univers 45 Light" panose="020B0500000000000000" pitchFamily="34" charset="0"/>
                <a:cs typeface="Calibri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Additional information</a:t>
            </a:r>
          </a:p>
        </p:txBody>
      </p:sp>
      <p:sp>
        <p:nvSpPr>
          <p:cNvPr id="30" name="Rectangle 29"/>
          <p:cNvSpPr/>
          <p:nvPr userDrawn="1"/>
        </p:nvSpPr>
        <p:spPr bwMode="auto">
          <a:xfrm>
            <a:off x="0" y="4070351"/>
            <a:ext cx="7623208" cy="45719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cs typeface="Arial" charset="0"/>
            </a:endParaRPr>
          </a:p>
        </p:txBody>
      </p:sp>
      <p:sp>
        <p:nvSpPr>
          <p:cNvPr id="35" name="Isosceles Triangle 34"/>
          <p:cNvSpPr/>
          <p:nvPr userDrawn="1"/>
        </p:nvSpPr>
        <p:spPr bwMode="auto">
          <a:xfrm rot="10800000">
            <a:off x="1102860" y="4117976"/>
            <a:ext cx="413969" cy="152638"/>
          </a:xfrm>
          <a:prstGeom prst="triangl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pic>
        <p:nvPicPr>
          <p:cNvPr id="38" name="Picture 2" descr="\\mtlfs03\Mellanox_Academy\Media Library\Graphics Library\Logos\MellanoxAcademyLogoTransparent_White.png"/>
          <p:cNvPicPr>
            <a:picLocks noChangeAspect="1" noChangeArrowheads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25082" y="120301"/>
            <a:ext cx="2027518" cy="485153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195742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Rectangle 6"/>
          <p:cNvSpPr/>
          <p:nvPr userDrawn="1"/>
        </p:nvSpPr>
        <p:spPr bwMode="auto">
          <a:xfrm>
            <a:off x="-46613" y="1364860"/>
            <a:ext cx="2331720" cy="823564"/>
          </a:xfrm>
          <a:prstGeom prst="rect">
            <a:avLst/>
          </a:prstGeom>
          <a:solidFill>
            <a:srgbClr val="F3F3F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8" name="Rectangle 7"/>
          <p:cNvSpPr/>
          <p:nvPr userDrawn="1"/>
        </p:nvSpPr>
        <p:spPr bwMode="auto">
          <a:xfrm>
            <a:off x="-46613" y="2482460"/>
            <a:ext cx="2331720" cy="823564"/>
          </a:xfrm>
          <a:prstGeom prst="rect">
            <a:avLst/>
          </a:prstGeom>
          <a:solidFill>
            <a:srgbClr val="F3F3F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9" name="Rectangle 8"/>
          <p:cNvSpPr/>
          <p:nvPr userDrawn="1"/>
        </p:nvSpPr>
        <p:spPr bwMode="auto">
          <a:xfrm>
            <a:off x="-38100" y="3601986"/>
            <a:ext cx="2331720" cy="823564"/>
          </a:xfrm>
          <a:prstGeom prst="rect">
            <a:avLst/>
          </a:prstGeom>
          <a:solidFill>
            <a:srgbClr val="F3F3F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0" name="Rectangle 9"/>
          <p:cNvSpPr/>
          <p:nvPr userDrawn="1"/>
        </p:nvSpPr>
        <p:spPr bwMode="auto">
          <a:xfrm>
            <a:off x="-38100" y="4709858"/>
            <a:ext cx="2331720" cy="823564"/>
          </a:xfrm>
          <a:prstGeom prst="rect">
            <a:avLst/>
          </a:prstGeom>
          <a:solidFill>
            <a:srgbClr val="F3F3F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1" name="Rectangle 10"/>
          <p:cNvSpPr/>
          <p:nvPr userDrawn="1"/>
        </p:nvSpPr>
        <p:spPr bwMode="auto">
          <a:xfrm>
            <a:off x="-38100" y="5878258"/>
            <a:ext cx="2331720" cy="823564"/>
          </a:xfrm>
          <a:prstGeom prst="rect">
            <a:avLst/>
          </a:prstGeom>
          <a:solidFill>
            <a:srgbClr val="F3F3F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2" name="Rectangle 11"/>
          <p:cNvSpPr/>
          <p:nvPr userDrawn="1"/>
        </p:nvSpPr>
        <p:spPr bwMode="auto">
          <a:xfrm>
            <a:off x="0" y="1374385"/>
            <a:ext cx="91440" cy="823564"/>
          </a:xfrm>
          <a:prstGeom prst="rect">
            <a:avLst/>
          </a:prstGeom>
          <a:solidFill>
            <a:schemeClr val="accent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3" name="Rectangle 12"/>
          <p:cNvSpPr/>
          <p:nvPr userDrawn="1"/>
        </p:nvSpPr>
        <p:spPr bwMode="auto">
          <a:xfrm>
            <a:off x="0" y="2480096"/>
            <a:ext cx="91440" cy="82356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35777" y="1389243"/>
            <a:ext cx="2224418" cy="823913"/>
          </a:xfrm>
        </p:spPr>
        <p:txBody>
          <a:bodyPr>
            <a:normAutofit/>
          </a:bodyPr>
          <a:lstStyle>
            <a:lvl1pPr marL="0" indent="0">
              <a:buNone/>
              <a:defRPr sz="1600" b="0" baseline="0">
                <a:solidFill>
                  <a:schemeClr val="bg2">
                    <a:lumMod val="50000"/>
                  </a:schemeClr>
                </a:solidFill>
                <a:latin typeface="Univers LT 47 CondensedLt" panose="02000406040000020003" pitchFamily="2" charset="0"/>
                <a:cs typeface="Calibri" pitchFamily="34" charset="0"/>
              </a:defRPr>
            </a:lvl1pPr>
          </a:lstStyle>
          <a:p>
            <a:pPr lvl="0"/>
            <a:r>
              <a:rPr lang="en-US" dirty="0"/>
              <a:t>Fake step 1</a:t>
            </a:r>
          </a:p>
          <a:p>
            <a:pPr lvl="0"/>
            <a:r>
              <a:rPr lang="en-US" dirty="0"/>
              <a:t>Installation overview</a:t>
            </a:r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37782" y="2504684"/>
            <a:ext cx="2224418" cy="823913"/>
          </a:xfrm>
        </p:spPr>
        <p:txBody>
          <a:bodyPr>
            <a:normAutofit/>
          </a:bodyPr>
          <a:lstStyle>
            <a:lvl1pPr marL="0" indent="0">
              <a:buNone/>
              <a:defRPr sz="1600" baseline="0">
                <a:solidFill>
                  <a:schemeClr val="bg2">
                    <a:lumMod val="75000"/>
                  </a:schemeClr>
                </a:solidFill>
                <a:latin typeface="Univers LT 47 CondensedLt" panose="02000406040000020003" pitchFamily="2" charset="0"/>
                <a:cs typeface="Calibri" pitchFamily="34" charset="0"/>
              </a:defRPr>
            </a:lvl1pPr>
          </a:lstStyle>
          <a:p>
            <a:pPr lvl="0"/>
            <a:r>
              <a:rPr lang="en-US" dirty="0"/>
              <a:t>Fake Step 2</a:t>
            </a:r>
          </a:p>
          <a:p>
            <a:pPr lvl="0"/>
            <a:r>
              <a:rPr lang="en-US" dirty="0"/>
              <a:t>Configuration and Monitoring</a:t>
            </a:r>
          </a:p>
        </p:txBody>
      </p:sp>
      <p:sp>
        <p:nvSpPr>
          <p:cNvPr id="16" name="Rectangle 15"/>
          <p:cNvSpPr/>
          <p:nvPr userDrawn="1"/>
        </p:nvSpPr>
        <p:spPr bwMode="auto">
          <a:xfrm>
            <a:off x="0" y="3592258"/>
            <a:ext cx="91440" cy="82356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37782" y="3607118"/>
            <a:ext cx="2224418" cy="823913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bg2">
                    <a:lumMod val="75000"/>
                  </a:schemeClr>
                </a:solidFill>
                <a:latin typeface="Univers LT 47 CondensedLt" panose="02000406040000020003" pitchFamily="2" charset="0"/>
                <a:cs typeface="Calibri" pitchFamily="34" charset="0"/>
              </a:defRPr>
            </a:lvl1pPr>
          </a:lstStyle>
          <a:p>
            <a:pPr lvl="0"/>
            <a:r>
              <a:rPr lang="en-US" dirty="0"/>
              <a:t>Fake Step 3</a:t>
            </a:r>
          </a:p>
          <a:p>
            <a:pPr lvl="0"/>
            <a:r>
              <a:rPr lang="en-US" dirty="0"/>
              <a:t>Don’t lie in your power point templates</a:t>
            </a:r>
          </a:p>
        </p:txBody>
      </p:sp>
      <p:sp>
        <p:nvSpPr>
          <p:cNvPr id="18" name="Rectangle 17"/>
          <p:cNvSpPr/>
          <p:nvPr userDrawn="1"/>
        </p:nvSpPr>
        <p:spPr bwMode="auto">
          <a:xfrm>
            <a:off x="-1" y="4712756"/>
            <a:ext cx="91440" cy="82356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137781" y="4717888"/>
            <a:ext cx="2224418" cy="823913"/>
          </a:xfrm>
        </p:spPr>
        <p:txBody>
          <a:bodyPr>
            <a:normAutofit/>
          </a:bodyPr>
          <a:lstStyle>
            <a:lvl1pPr marL="0" indent="0">
              <a:buNone/>
              <a:defRPr sz="1600" baseline="0">
                <a:solidFill>
                  <a:schemeClr val="bg2">
                    <a:lumMod val="75000"/>
                  </a:schemeClr>
                </a:solidFill>
                <a:latin typeface="Univers LT 47 CondensedLt" panose="02000406040000020003" pitchFamily="2" charset="0"/>
                <a:cs typeface="Calibri" pitchFamily="34" charset="0"/>
              </a:defRPr>
            </a:lvl1pPr>
          </a:lstStyle>
          <a:p>
            <a:pPr lvl="0"/>
            <a:r>
              <a:rPr lang="en-US" dirty="0"/>
              <a:t>Fake Step 4</a:t>
            </a:r>
          </a:p>
        </p:txBody>
      </p:sp>
      <p:sp>
        <p:nvSpPr>
          <p:cNvPr id="20" name="Rectangle 19"/>
          <p:cNvSpPr/>
          <p:nvPr userDrawn="1"/>
        </p:nvSpPr>
        <p:spPr bwMode="auto">
          <a:xfrm>
            <a:off x="-1" y="5878258"/>
            <a:ext cx="91440" cy="82356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1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137781" y="5941758"/>
            <a:ext cx="2224418" cy="823913"/>
          </a:xfrm>
        </p:spPr>
        <p:txBody>
          <a:bodyPr>
            <a:normAutofit/>
          </a:bodyPr>
          <a:lstStyle>
            <a:lvl1pPr marL="0" indent="0">
              <a:buNone/>
              <a:defRPr sz="1600" baseline="0">
                <a:solidFill>
                  <a:schemeClr val="bg2">
                    <a:lumMod val="75000"/>
                  </a:schemeClr>
                </a:solidFill>
                <a:latin typeface="Univers LT 47 CondensedLt" panose="02000406040000020003" pitchFamily="2" charset="0"/>
                <a:cs typeface="Calibri" pitchFamily="34" charset="0"/>
              </a:defRPr>
            </a:lvl1pPr>
          </a:lstStyle>
          <a:p>
            <a:pPr lvl="0"/>
            <a:r>
              <a:rPr lang="en-US" dirty="0"/>
              <a:t>Fake Step 5</a:t>
            </a:r>
          </a:p>
          <a:p>
            <a:pPr lvl="0"/>
            <a:r>
              <a:rPr lang="en-US" dirty="0"/>
              <a:t>Fake it until you make it</a:t>
            </a:r>
          </a:p>
        </p:txBody>
      </p:sp>
      <p:sp>
        <p:nvSpPr>
          <p:cNvPr id="22" name="Isosceles Triangle 21"/>
          <p:cNvSpPr/>
          <p:nvPr userDrawn="1"/>
        </p:nvSpPr>
        <p:spPr bwMode="auto">
          <a:xfrm rot="5400000">
            <a:off x="1967664" y="1721096"/>
            <a:ext cx="814039" cy="139668"/>
          </a:xfrm>
          <a:prstGeom prst="triangle">
            <a:avLst/>
          </a:prstGeom>
          <a:solidFill>
            <a:schemeClr val="accent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3" name="Rectangle 22"/>
          <p:cNvSpPr/>
          <p:nvPr userDrawn="1"/>
        </p:nvSpPr>
        <p:spPr bwMode="auto">
          <a:xfrm>
            <a:off x="-35823" y="6983558"/>
            <a:ext cx="2331720" cy="823564"/>
          </a:xfrm>
          <a:prstGeom prst="rect">
            <a:avLst/>
          </a:prstGeom>
          <a:solidFill>
            <a:srgbClr val="F3F3F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4" name="Rectangle 23"/>
          <p:cNvSpPr/>
          <p:nvPr userDrawn="1"/>
        </p:nvSpPr>
        <p:spPr bwMode="auto">
          <a:xfrm>
            <a:off x="2276" y="6983558"/>
            <a:ext cx="91440" cy="82356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5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140058" y="7008146"/>
            <a:ext cx="2224418" cy="823913"/>
          </a:xfrm>
        </p:spPr>
        <p:txBody>
          <a:bodyPr>
            <a:normAutofit/>
          </a:bodyPr>
          <a:lstStyle>
            <a:lvl1pPr marL="0" indent="0">
              <a:buNone/>
              <a:defRPr sz="1600" baseline="0">
                <a:solidFill>
                  <a:schemeClr val="bg2">
                    <a:lumMod val="75000"/>
                  </a:schemeClr>
                </a:solidFill>
                <a:latin typeface="Univers LT 47 CondensedLt" panose="02000406040000020003" pitchFamily="2" charset="0"/>
                <a:cs typeface="Calibri" pitchFamily="34" charset="0"/>
              </a:defRPr>
            </a:lvl1pPr>
          </a:lstStyle>
          <a:p>
            <a:pPr lvl="0"/>
            <a:r>
              <a:rPr lang="en-US" dirty="0"/>
              <a:t>Fake Step 5</a:t>
            </a:r>
          </a:p>
          <a:p>
            <a:pPr lvl="0"/>
            <a:r>
              <a:rPr lang="en-US" dirty="0"/>
              <a:t>Fake it until you make it</a:t>
            </a:r>
          </a:p>
        </p:txBody>
      </p:sp>
      <p:grpSp>
        <p:nvGrpSpPr>
          <p:cNvPr id="5" name="Group 4"/>
          <p:cNvGrpSpPr/>
          <p:nvPr userDrawn="1"/>
        </p:nvGrpSpPr>
        <p:grpSpPr>
          <a:xfrm>
            <a:off x="2701941" y="1383909"/>
            <a:ext cx="11610825" cy="6423213"/>
            <a:chOff x="2701941" y="1383909"/>
            <a:chExt cx="10376837" cy="6423213"/>
          </a:xfrm>
        </p:grpSpPr>
        <p:pic>
          <p:nvPicPr>
            <p:cNvPr id="1030" name="Picture 6" descr="\\mtlfs03\Mellanox_Academy\Media Library\Graphics Library\Graphic Aides\Screens &amp; Computers\14695-Computers-and-devices-medium.png"/>
            <p:cNvPicPr>
              <a:picLocks noChangeAspect="1" noChangeArrowheads="1"/>
            </p:cNvPicPr>
            <p:nvPr userDrawn="1"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3976"/>
            <a:stretch/>
          </p:blipFill>
          <p:spPr bwMode="auto">
            <a:xfrm>
              <a:off x="2701941" y="1383909"/>
              <a:ext cx="10376837" cy="64232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Oval 2"/>
            <p:cNvSpPr/>
            <p:nvPr userDrawn="1"/>
          </p:nvSpPr>
          <p:spPr bwMode="auto">
            <a:xfrm>
              <a:off x="12233709" y="7658502"/>
              <a:ext cx="115504" cy="8983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endParaRPr>
            </a:p>
          </p:txBody>
        </p:sp>
        <p:sp>
          <p:nvSpPr>
            <p:cNvPr id="28" name="Oval 27"/>
            <p:cNvSpPr/>
            <p:nvPr userDrawn="1"/>
          </p:nvSpPr>
          <p:spPr bwMode="auto">
            <a:xfrm>
              <a:off x="12058859" y="7656902"/>
              <a:ext cx="115504" cy="8983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endParaRPr>
            </a:p>
          </p:txBody>
        </p:sp>
      </p:grpSp>
      <p:pic>
        <p:nvPicPr>
          <p:cNvPr id="26" name="Picture 8"/>
          <p:cNvPicPr>
            <a:picLocks noChangeAspect="1" noChangeArrowheads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81" r="1049"/>
          <a:stretch/>
        </p:blipFill>
        <p:spPr bwMode="auto">
          <a:xfrm>
            <a:off x="3204576" y="1614871"/>
            <a:ext cx="10291866" cy="54864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313736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5" name="Group 4"/>
          <p:cNvGrpSpPr/>
          <p:nvPr userDrawn="1"/>
        </p:nvGrpSpPr>
        <p:grpSpPr>
          <a:xfrm>
            <a:off x="252874" y="1180169"/>
            <a:ext cx="11761389" cy="6506506"/>
            <a:chOff x="2701941" y="1383909"/>
            <a:chExt cx="10376837" cy="6423213"/>
          </a:xfrm>
        </p:grpSpPr>
        <p:pic>
          <p:nvPicPr>
            <p:cNvPr id="1030" name="Picture 6" descr="\\mtlfs03\Mellanox_Academy\Media Library\Graphics Library\Graphic Aides\Screens &amp; Computers\14695-Computers-and-devices-medium.png"/>
            <p:cNvPicPr>
              <a:picLocks noChangeAspect="1" noChangeArrowheads="1"/>
            </p:cNvPicPr>
            <p:nvPr userDrawn="1"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3976"/>
            <a:stretch/>
          </p:blipFill>
          <p:spPr bwMode="auto">
            <a:xfrm>
              <a:off x="2701941" y="1383909"/>
              <a:ext cx="10376837" cy="64232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Oval 2"/>
            <p:cNvSpPr/>
            <p:nvPr userDrawn="1"/>
          </p:nvSpPr>
          <p:spPr bwMode="auto">
            <a:xfrm>
              <a:off x="12233709" y="7658502"/>
              <a:ext cx="115504" cy="8983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endParaRPr>
            </a:p>
          </p:txBody>
        </p:sp>
        <p:sp>
          <p:nvSpPr>
            <p:cNvPr id="28" name="Oval 27"/>
            <p:cNvSpPr/>
            <p:nvPr userDrawn="1"/>
          </p:nvSpPr>
          <p:spPr bwMode="auto">
            <a:xfrm>
              <a:off x="12058859" y="7656902"/>
              <a:ext cx="115504" cy="8983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endParaRPr>
            </a:p>
          </p:txBody>
        </p:sp>
      </p:grpSp>
      <p:sp>
        <p:nvSpPr>
          <p:cNvPr id="4" name="Oval 3"/>
          <p:cNvSpPr/>
          <p:nvPr userDrawn="1"/>
        </p:nvSpPr>
        <p:spPr bwMode="auto">
          <a:xfrm>
            <a:off x="795488" y="7251762"/>
            <a:ext cx="616017" cy="583532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itchFamily="34" charset="0"/>
                <a:cs typeface="Calibri" pitchFamily="34" charset="0"/>
              </a:rPr>
              <a:t>1</a:t>
            </a:r>
          </a:p>
        </p:txBody>
      </p:sp>
      <p:sp>
        <p:nvSpPr>
          <p:cNvPr id="30" name="Oval 29"/>
          <p:cNvSpPr/>
          <p:nvPr userDrawn="1"/>
        </p:nvSpPr>
        <p:spPr bwMode="auto">
          <a:xfrm>
            <a:off x="1425794" y="7251762"/>
            <a:ext cx="616017" cy="583532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itchFamily="34" charset="0"/>
                <a:cs typeface="Calibri" pitchFamily="34" charset="0"/>
              </a:rPr>
              <a:t>2</a:t>
            </a:r>
          </a:p>
        </p:txBody>
      </p:sp>
      <p:sp>
        <p:nvSpPr>
          <p:cNvPr id="31" name="Oval 30"/>
          <p:cNvSpPr/>
          <p:nvPr userDrawn="1"/>
        </p:nvSpPr>
        <p:spPr bwMode="auto">
          <a:xfrm>
            <a:off x="2051337" y="7251762"/>
            <a:ext cx="616017" cy="583532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latinLnBrk="0" hangingPunct="1">
              <a:lnSpc>
                <a:spcPct val="100000"/>
              </a:lnSpc>
              <a:buClrTx/>
              <a:buSzTx/>
              <a:buFontTx/>
              <a:buNone/>
              <a:tabLst/>
            </a:pPr>
            <a:r>
              <a:rPr kumimoji="0" lang="en-US" sz="18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itchFamily="34" charset="0"/>
                <a:cs typeface="Calibri" pitchFamily="34" charset="0"/>
              </a:rPr>
              <a:t>3</a:t>
            </a:r>
          </a:p>
        </p:txBody>
      </p:sp>
      <p:sp>
        <p:nvSpPr>
          <p:cNvPr id="32" name="Oval 31"/>
          <p:cNvSpPr/>
          <p:nvPr userDrawn="1"/>
        </p:nvSpPr>
        <p:spPr bwMode="auto">
          <a:xfrm>
            <a:off x="2686406" y="7251762"/>
            <a:ext cx="616017" cy="583532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latinLnBrk="0" hangingPunct="1">
              <a:lnSpc>
                <a:spcPct val="100000"/>
              </a:lnSpc>
              <a:buClrTx/>
              <a:buSzTx/>
              <a:buFontTx/>
              <a:buNone/>
              <a:tabLst/>
            </a:pPr>
            <a:r>
              <a:rPr kumimoji="0" lang="en-US" sz="18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itchFamily="34" charset="0"/>
                <a:cs typeface="Calibri" pitchFamily="34" charset="0"/>
              </a:rPr>
              <a:t>4</a:t>
            </a:r>
          </a:p>
        </p:txBody>
      </p:sp>
      <p:pic>
        <p:nvPicPr>
          <p:cNvPr id="33" name="Picture 8"/>
          <p:cNvPicPr>
            <a:picLocks noChangeAspect="1" noChangeArrowheads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81" r="1049"/>
          <a:stretch/>
        </p:blipFill>
        <p:spPr bwMode="auto">
          <a:xfrm>
            <a:off x="779550" y="1402703"/>
            <a:ext cx="10291866" cy="54864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6" name="Text Placeholder 25"/>
          <p:cNvSpPr>
            <a:spLocks noGrp="1"/>
          </p:cNvSpPr>
          <p:nvPr>
            <p:ph type="body" sz="quarter" idx="10" hasCustomPrompt="1"/>
          </p:nvPr>
        </p:nvSpPr>
        <p:spPr>
          <a:xfrm>
            <a:off x="11644554" y="1192529"/>
            <a:ext cx="2743200" cy="6494145"/>
          </a:xfrm>
          <a:prstGeom prst="roundRect">
            <a:avLst>
              <a:gd name="adj" fmla="val 4142"/>
            </a:avLst>
          </a:prstGeom>
          <a:ln w="12700">
            <a:solidFill>
              <a:schemeClr val="bg1">
                <a:lumMod val="50000"/>
              </a:schemeClr>
            </a:solidFill>
            <a:prstDash val="sysDot"/>
          </a:ln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 dirty="0"/>
              <a:t>	</a:t>
            </a:r>
          </a:p>
        </p:txBody>
      </p:sp>
      <p:sp>
        <p:nvSpPr>
          <p:cNvPr id="41" name="Rectangle 40"/>
          <p:cNvSpPr/>
          <p:nvPr userDrawn="1"/>
        </p:nvSpPr>
        <p:spPr bwMode="auto">
          <a:xfrm>
            <a:off x="11664981" y="2052931"/>
            <a:ext cx="127063" cy="495300"/>
          </a:xfrm>
          <a:prstGeom prst="rect">
            <a:avLst/>
          </a:prstGeom>
          <a:solidFill>
            <a:schemeClr val="accent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42" name="TextBox 41"/>
          <p:cNvSpPr txBox="1"/>
          <p:nvPr userDrawn="1"/>
        </p:nvSpPr>
        <p:spPr>
          <a:xfrm>
            <a:off x="11826906" y="2115916"/>
            <a:ext cx="1352550" cy="369332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US" sz="2400" b="0" dirty="0">
                <a:latin typeface="Calibri" pitchFamily="34" charset="0"/>
                <a:cs typeface="Calibri" pitchFamily="34" charset="0"/>
              </a:rPr>
              <a:t>CA Name</a:t>
            </a:r>
          </a:p>
        </p:txBody>
      </p:sp>
      <p:cxnSp>
        <p:nvCxnSpPr>
          <p:cNvPr id="43" name="Straight Connector 42"/>
          <p:cNvCxnSpPr/>
          <p:nvPr userDrawn="1"/>
        </p:nvCxnSpPr>
        <p:spPr bwMode="auto">
          <a:xfrm>
            <a:off x="795488" y="2300582"/>
            <a:ext cx="2105025" cy="19050"/>
          </a:xfrm>
          <a:prstGeom prst="line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 userDrawn="1"/>
        </p:nvCxnSpPr>
        <p:spPr bwMode="auto">
          <a:xfrm flipV="1">
            <a:off x="4750943" y="2230308"/>
            <a:ext cx="0" cy="449909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9" name="Rectangle 58"/>
          <p:cNvSpPr/>
          <p:nvPr userDrawn="1"/>
        </p:nvSpPr>
        <p:spPr bwMode="auto">
          <a:xfrm>
            <a:off x="11664981" y="1339718"/>
            <a:ext cx="127063" cy="49530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60" name="TextBox 59"/>
          <p:cNvSpPr txBox="1"/>
          <p:nvPr userDrawn="1"/>
        </p:nvSpPr>
        <p:spPr>
          <a:xfrm>
            <a:off x="11817381" y="1402703"/>
            <a:ext cx="1352550" cy="369332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US" sz="2400" b="0" dirty="0">
                <a:latin typeface="Calibri" pitchFamily="34" charset="0"/>
                <a:cs typeface="Calibri" pitchFamily="34" charset="0"/>
              </a:rPr>
              <a:t>Port speed</a:t>
            </a:r>
          </a:p>
        </p:txBody>
      </p:sp>
    </p:spTree>
    <p:extLst>
      <p:ext uri="{BB962C8B-B14F-4D97-AF65-F5344CB8AC3E}">
        <p14:creationId xmlns:p14="http://schemas.microsoft.com/office/powerpoint/2010/main" val="1159600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5" name="Rectangle 34"/>
          <p:cNvSpPr/>
          <p:nvPr userDrawn="1"/>
        </p:nvSpPr>
        <p:spPr bwMode="auto">
          <a:xfrm>
            <a:off x="638175" y="2435186"/>
            <a:ext cx="12858750" cy="91440"/>
          </a:xfrm>
          <a:prstGeom prst="rect">
            <a:avLst/>
          </a:prstGeom>
          <a:solidFill>
            <a:schemeClr val="accent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38" name="Text Placeholder 37"/>
          <p:cNvSpPr>
            <a:spLocks noGrp="1"/>
          </p:cNvSpPr>
          <p:nvPr>
            <p:ph type="body" sz="quarter" idx="10"/>
          </p:nvPr>
        </p:nvSpPr>
        <p:spPr>
          <a:xfrm>
            <a:off x="638176" y="1252499"/>
            <a:ext cx="12849224" cy="1154112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48" name="Picture 8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81" r="1049"/>
          <a:stretch/>
        </p:blipFill>
        <p:spPr bwMode="auto">
          <a:xfrm>
            <a:off x="1386875" y="2616199"/>
            <a:ext cx="10291866" cy="54864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437812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\\mtlfs03\Mellanox_Academy\Media Library\Graphics Library\Products Images\SX6036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869" y="2762558"/>
            <a:ext cx="13641058" cy="2582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0" name="Rectangle 39"/>
          <p:cNvSpPr/>
          <p:nvPr userDrawn="1"/>
        </p:nvSpPr>
        <p:spPr bwMode="auto">
          <a:xfrm>
            <a:off x="1610695" y="3940629"/>
            <a:ext cx="10896992" cy="360748"/>
          </a:xfrm>
          <a:prstGeom prst="rect">
            <a:avLst/>
          </a:prstGeom>
          <a:noFill/>
          <a:ln w="57150"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49" name="Rectangle 48"/>
          <p:cNvSpPr/>
          <p:nvPr userDrawn="1"/>
        </p:nvSpPr>
        <p:spPr bwMode="auto">
          <a:xfrm>
            <a:off x="7402007" y="3396344"/>
            <a:ext cx="68580" cy="544286"/>
          </a:xfrm>
          <a:prstGeom prst="rect">
            <a:avLst/>
          </a:prstGeom>
          <a:solidFill>
            <a:schemeClr val="accent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52" name="Rectangle 51"/>
          <p:cNvSpPr/>
          <p:nvPr userDrawn="1"/>
        </p:nvSpPr>
        <p:spPr bwMode="auto">
          <a:xfrm>
            <a:off x="12604092" y="3532416"/>
            <a:ext cx="68580" cy="429986"/>
          </a:xfrm>
          <a:prstGeom prst="rect">
            <a:avLst/>
          </a:prstGeom>
          <a:solidFill>
            <a:schemeClr val="accent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53" name="Rectangle 52"/>
          <p:cNvSpPr/>
          <p:nvPr userDrawn="1"/>
        </p:nvSpPr>
        <p:spPr bwMode="auto">
          <a:xfrm>
            <a:off x="11767458" y="3015344"/>
            <a:ext cx="1561318" cy="631372"/>
          </a:xfrm>
          <a:prstGeom prst="rect">
            <a:avLst/>
          </a:prstGeom>
          <a:solidFill>
            <a:schemeClr val="accent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Univers LT 47 CondensedLt" panose="02000406040000020003" pitchFamily="2" charset="0"/>
                <a:cs typeface="Calibri" pitchFamily="34" charset="0"/>
              </a:rPr>
              <a:t>Management ports</a:t>
            </a:r>
          </a:p>
        </p:txBody>
      </p:sp>
      <p:sp>
        <p:nvSpPr>
          <p:cNvPr id="54" name="Rectangle 53"/>
          <p:cNvSpPr/>
          <p:nvPr userDrawn="1"/>
        </p:nvSpPr>
        <p:spPr bwMode="auto">
          <a:xfrm>
            <a:off x="6719878" y="2736925"/>
            <a:ext cx="1540608" cy="693970"/>
          </a:xfrm>
          <a:prstGeom prst="rect">
            <a:avLst/>
          </a:prstGeom>
          <a:solidFill>
            <a:schemeClr val="accent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Univers LT 47 CondensedLt" panose="02000406040000020003" pitchFamily="2" charset="0"/>
                <a:cs typeface="Calibri" pitchFamily="34" charset="0"/>
              </a:rPr>
              <a:t>Ports activity LEDs</a:t>
            </a:r>
          </a:p>
        </p:txBody>
      </p:sp>
      <p:sp>
        <p:nvSpPr>
          <p:cNvPr id="56" name="Rectangle 55"/>
          <p:cNvSpPr/>
          <p:nvPr userDrawn="1"/>
        </p:nvSpPr>
        <p:spPr bwMode="auto">
          <a:xfrm flipH="1">
            <a:off x="783771" y="3834494"/>
            <a:ext cx="707572" cy="1347105"/>
          </a:xfrm>
          <a:prstGeom prst="rect">
            <a:avLst/>
          </a:prstGeom>
          <a:noFill/>
          <a:ln w="57150"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58" name="Rectangle 57"/>
          <p:cNvSpPr/>
          <p:nvPr userDrawn="1"/>
        </p:nvSpPr>
        <p:spPr bwMode="auto">
          <a:xfrm>
            <a:off x="1068976" y="5154386"/>
            <a:ext cx="68580" cy="544286"/>
          </a:xfrm>
          <a:prstGeom prst="rect">
            <a:avLst/>
          </a:prstGeom>
          <a:solidFill>
            <a:schemeClr val="accent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57" name="Rectangle 56"/>
          <p:cNvSpPr/>
          <p:nvPr userDrawn="1"/>
        </p:nvSpPr>
        <p:spPr bwMode="auto">
          <a:xfrm>
            <a:off x="424542" y="5426529"/>
            <a:ext cx="1513115" cy="1943100"/>
          </a:xfrm>
          <a:prstGeom prst="rect">
            <a:avLst/>
          </a:prstGeom>
          <a:solidFill>
            <a:schemeClr val="accent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Univers LT 47 CondensedLt" panose="02000406040000020003" pitchFamily="2" charset="0"/>
                <a:cs typeface="Calibri" pitchFamily="34" charset="0"/>
              </a:rPr>
              <a:t>Status LEDs:</a:t>
            </a:r>
          </a:p>
          <a:p>
            <a:pPr marL="285750" marR="0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</a:pP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nivers LT 47 CondensedLt" panose="02000406040000020003" pitchFamily="2" charset="0"/>
                <a:cs typeface="Calibri" pitchFamily="34" charset="0"/>
              </a:rPr>
              <a:t>Power</a:t>
            </a:r>
          </a:p>
          <a:p>
            <a:pPr marL="285750" marR="0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</a:pP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nivers LT 47 CondensedLt" panose="02000406040000020003" pitchFamily="2" charset="0"/>
                <a:cs typeface="Calibri" pitchFamily="34" charset="0"/>
              </a:rPr>
              <a:t>Fan</a:t>
            </a:r>
          </a:p>
          <a:p>
            <a:pPr marL="285750" marR="0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</a:pP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nivers LT 47 CondensedLt" panose="02000406040000020003" pitchFamily="2" charset="0"/>
                <a:cs typeface="Calibri" pitchFamily="34" charset="0"/>
              </a:rPr>
              <a:t>Power Supply</a:t>
            </a:r>
          </a:p>
          <a:p>
            <a:pPr marL="285750" marR="0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</a:pP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nivers LT 47 CondensedLt" panose="02000406040000020003" pitchFamily="2" charset="0"/>
                <a:cs typeface="Calibri" pitchFamily="34" charset="0"/>
              </a:rPr>
              <a:t>Power Supply</a:t>
            </a:r>
          </a:p>
          <a:p>
            <a:pPr marL="285750" marR="0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</a:pP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nivers LT 47 CondensedLt" panose="02000406040000020003" pitchFamily="2" charset="0"/>
                <a:cs typeface="Calibri" pitchFamily="34" charset="0"/>
              </a:rPr>
              <a:t>Whatever</a:t>
            </a:r>
          </a:p>
          <a:p>
            <a:pPr marL="285750" marR="0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</a:pP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nivers LT 47 CondensedLt" panose="02000406040000020003" pitchFamily="2" charset="0"/>
                <a:cs typeface="Calibri" pitchFamily="34" charset="0"/>
              </a:rPr>
              <a:t>UID</a:t>
            </a:r>
          </a:p>
          <a:p>
            <a:pPr marL="285750" marR="0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</a:pP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nivers LT 47 CondensedLt" panose="02000406040000020003" pitchFamily="2" charset="0"/>
                <a:cs typeface="Calibri" pitchFamily="34" charset="0"/>
              </a:rPr>
              <a:t>RST</a:t>
            </a:r>
          </a:p>
        </p:txBody>
      </p:sp>
      <p:sp>
        <p:nvSpPr>
          <p:cNvPr id="59" name="Rectangle 58"/>
          <p:cNvSpPr/>
          <p:nvPr userDrawn="1"/>
        </p:nvSpPr>
        <p:spPr bwMode="auto">
          <a:xfrm>
            <a:off x="13176376" y="5310869"/>
            <a:ext cx="909740" cy="600074"/>
          </a:xfrm>
          <a:prstGeom prst="rect">
            <a:avLst/>
          </a:prstGeom>
          <a:solidFill>
            <a:schemeClr val="accent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Univers 47 CondensedLight" panose="020B0706030503050204" pitchFamily="34" charset="0"/>
                <a:cs typeface="Calibri" pitchFamily="34" charset="0"/>
              </a:rPr>
              <a:t>USB Port</a:t>
            </a:r>
          </a:p>
        </p:txBody>
      </p:sp>
      <p:sp>
        <p:nvSpPr>
          <p:cNvPr id="60" name="Rectangle 59"/>
          <p:cNvSpPr/>
          <p:nvPr userDrawn="1"/>
        </p:nvSpPr>
        <p:spPr bwMode="auto">
          <a:xfrm>
            <a:off x="13562666" y="4880883"/>
            <a:ext cx="68580" cy="429986"/>
          </a:xfrm>
          <a:prstGeom prst="rect">
            <a:avLst/>
          </a:prstGeom>
          <a:solidFill>
            <a:schemeClr val="accent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61" name="Rectangle 60"/>
          <p:cNvSpPr/>
          <p:nvPr userDrawn="1"/>
        </p:nvSpPr>
        <p:spPr bwMode="auto">
          <a:xfrm>
            <a:off x="13558774" y="2751673"/>
            <a:ext cx="68580" cy="1358445"/>
          </a:xfrm>
          <a:prstGeom prst="rect">
            <a:avLst/>
          </a:prstGeom>
          <a:solidFill>
            <a:schemeClr val="accent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62" name="Rectangle 61"/>
          <p:cNvSpPr/>
          <p:nvPr userDrawn="1"/>
        </p:nvSpPr>
        <p:spPr bwMode="auto">
          <a:xfrm>
            <a:off x="12463361" y="2215546"/>
            <a:ext cx="1426029" cy="536127"/>
          </a:xfrm>
          <a:prstGeom prst="rect">
            <a:avLst/>
          </a:prstGeom>
          <a:solidFill>
            <a:schemeClr val="accent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Univers LT 47 CondensedLt" panose="02000406040000020003" pitchFamily="2" charset="0"/>
                <a:cs typeface="Calibri" pitchFamily="34" charset="0"/>
              </a:rPr>
              <a:t>Console port</a:t>
            </a:r>
          </a:p>
        </p:txBody>
      </p:sp>
    </p:spTree>
    <p:extLst>
      <p:ext uri="{BB962C8B-B14F-4D97-AF65-F5344CB8AC3E}">
        <p14:creationId xmlns:p14="http://schemas.microsoft.com/office/powerpoint/2010/main" val="26107310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 bwMode="auto">
          <a:xfrm>
            <a:off x="2358190" y="4976261"/>
            <a:ext cx="10067451" cy="2531444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pic>
        <p:nvPicPr>
          <p:cNvPr id="1030" name="Picture 6" descr="\\mtlfs03\Mellanox_Academy\Media Library\Graphics Library\Products Images\SX6036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869" y="1724180"/>
            <a:ext cx="13641058" cy="2582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2"/>
          <p:cNvSpPr/>
          <p:nvPr userDrawn="1"/>
        </p:nvSpPr>
        <p:spPr bwMode="auto">
          <a:xfrm>
            <a:off x="838200" y="2782508"/>
            <a:ext cx="707571" cy="1284514"/>
          </a:xfrm>
          <a:prstGeom prst="rect">
            <a:avLst/>
          </a:prstGeom>
          <a:noFill/>
          <a:ln w="57150">
            <a:solidFill>
              <a:schemeClr val="accent3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4" name="Oval 3"/>
          <p:cNvSpPr/>
          <p:nvPr userDrawn="1"/>
        </p:nvSpPr>
        <p:spPr bwMode="auto">
          <a:xfrm>
            <a:off x="1012371" y="2227335"/>
            <a:ext cx="348342" cy="370115"/>
          </a:xfrm>
          <a:prstGeom prst="ellipse">
            <a:avLst/>
          </a:prstGeom>
          <a:solidFill>
            <a:schemeClr val="accent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itchFamily="34" charset="0"/>
                <a:cs typeface="Calibri" pitchFamily="34" charset="0"/>
              </a:rPr>
              <a:t>1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 userDrawn="1"/>
        </p:nvGraphicFramePr>
        <p:xfrm>
          <a:off x="2525598" y="5130192"/>
          <a:ext cx="9753600" cy="2225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545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8990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Univers 47 CondensedLight" panose="020B0706030503050204" pitchFamily="34" charset="0"/>
                        </a:rPr>
                        <a:t>1</a:t>
                      </a:r>
                      <a:endParaRPr lang="en-US" sz="1800" dirty="0">
                        <a:latin typeface="Univers 47 CondensedLight" panose="020B0706030503050204" pitchFamily="34" charset="0"/>
                        <a:cs typeface="Calibri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Univers 47 CondensedLight" panose="020B0706030503050204" pitchFamily="34" charset="0"/>
                        </a:rPr>
                        <a:t>Status</a:t>
                      </a:r>
                      <a:r>
                        <a:rPr lang="en-US" sz="1800" baseline="0" dirty="0">
                          <a:latin typeface="Univers 47 CondensedLight" panose="020B0706030503050204" pitchFamily="34" charset="0"/>
                        </a:rPr>
                        <a:t> LEDs Area </a:t>
                      </a:r>
                      <a:endParaRPr lang="en-US" sz="1800" dirty="0">
                        <a:latin typeface="Univers 47 CondensedLight" panose="020B0706030503050204" pitchFamily="34" charset="0"/>
                        <a:cs typeface="Calibri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Univers 47 CondensedLight" panose="020B0706030503050204" pitchFamily="34" charset="0"/>
                        </a:rPr>
                        <a:t>2</a:t>
                      </a:r>
                      <a:endParaRPr lang="en-US" sz="1800" dirty="0">
                        <a:latin typeface="Univers 47 CondensedLight" panose="020B0706030503050204" pitchFamily="34" charset="0"/>
                        <a:cs typeface="Calibri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Univers 47 CondensedLight" panose="020B0706030503050204" pitchFamily="34" charset="0"/>
                          <a:cs typeface="Calibri" pitchFamily="34" charset="0"/>
                        </a:rPr>
                        <a:t>Ports activation</a:t>
                      </a:r>
                      <a:r>
                        <a:rPr lang="en-US" sz="1800" baseline="0" dirty="0">
                          <a:latin typeface="Univers 47 CondensedLight" panose="020B0706030503050204" pitchFamily="34" charset="0"/>
                          <a:cs typeface="Calibri" pitchFamily="34" charset="0"/>
                        </a:rPr>
                        <a:t> LEDs</a:t>
                      </a:r>
                      <a:endParaRPr lang="en-US" sz="1800" dirty="0">
                        <a:latin typeface="Univers 47 CondensedLight" panose="020B0706030503050204" pitchFamily="34" charset="0"/>
                        <a:cs typeface="Calibri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Univers 47 CondensedLight" panose="020B0706030503050204" pitchFamily="34" charset="0"/>
                        </a:rPr>
                        <a:t>3</a:t>
                      </a:r>
                      <a:endParaRPr lang="en-US" sz="1800" dirty="0">
                        <a:latin typeface="Univers 47 CondensedLight" panose="020B0706030503050204" pitchFamily="34" charset="0"/>
                        <a:cs typeface="Calibri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Univers 47 CondensedLight" panose="020B0706030503050204" pitchFamily="34" charset="0"/>
                          <a:cs typeface="Calibri" pitchFamily="34" charset="0"/>
                        </a:rPr>
                        <a:t>Console port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Univers 47 CondensedLight" panose="020B0706030503050204" pitchFamily="34" charset="0"/>
                        </a:rPr>
                        <a:t>4</a:t>
                      </a:r>
                      <a:endParaRPr lang="en-US" sz="1800" dirty="0">
                        <a:latin typeface="Univers 47 CondensedLight" panose="020B0706030503050204" pitchFamily="34" charset="0"/>
                        <a:cs typeface="Calibri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Univers 47 CondensedLight" panose="020B0706030503050204" pitchFamily="34" charset="0"/>
                          <a:cs typeface="Calibri" pitchFamily="34" charset="0"/>
                        </a:rPr>
                        <a:t>USB connector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Univers 47 CondensedLight" panose="020B0706030503050204" pitchFamily="34" charset="0"/>
                        </a:rPr>
                        <a:t>5</a:t>
                      </a:r>
                      <a:endParaRPr lang="en-US" sz="1800" dirty="0">
                        <a:latin typeface="Univers 47 CondensedLight" panose="020B0706030503050204" pitchFamily="34" charset="0"/>
                        <a:cs typeface="Calibri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Univers 47 CondensedLight" panose="020B0706030503050204" pitchFamily="34" charset="0"/>
                          <a:cs typeface="Calibri" pitchFamily="34" charset="0"/>
                        </a:rPr>
                        <a:t>RJ45 Management ports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Univers 47 CondensedLight" panose="020B0706030503050204" pitchFamily="34" charset="0"/>
                          <a:cs typeface="Calibri" pitchFamily="34" charset="0"/>
                        </a:rPr>
                        <a:t>6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Univers 47 CondensedLight" panose="020B0706030503050204" pitchFamily="34" charset="0"/>
                          <a:cs typeface="Calibri" pitchFamily="34" charset="0"/>
                        </a:rPr>
                        <a:t>Switch ports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8" name="Rectangle 27"/>
          <p:cNvSpPr/>
          <p:nvPr userDrawn="1"/>
        </p:nvSpPr>
        <p:spPr bwMode="auto">
          <a:xfrm>
            <a:off x="1730828" y="2902250"/>
            <a:ext cx="10733314" cy="232835"/>
          </a:xfrm>
          <a:prstGeom prst="rect">
            <a:avLst/>
          </a:prstGeom>
          <a:noFill/>
          <a:ln w="57150">
            <a:solidFill>
              <a:schemeClr val="accent3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30" name="Oval 29"/>
          <p:cNvSpPr/>
          <p:nvPr userDrawn="1"/>
        </p:nvSpPr>
        <p:spPr bwMode="auto">
          <a:xfrm>
            <a:off x="6923314" y="2295974"/>
            <a:ext cx="348342" cy="370115"/>
          </a:xfrm>
          <a:prstGeom prst="ellipse">
            <a:avLst/>
          </a:prstGeom>
          <a:solidFill>
            <a:schemeClr val="accent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itchFamily="34" charset="0"/>
                <a:cs typeface="Calibri" pitchFamily="34" charset="0"/>
              </a:rPr>
              <a:t>2</a:t>
            </a:r>
          </a:p>
        </p:txBody>
      </p:sp>
      <p:sp>
        <p:nvSpPr>
          <p:cNvPr id="31" name="Oval 30"/>
          <p:cNvSpPr/>
          <p:nvPr userDrawn="1"/>
        </p:nvSpPr>
        <p:spPr bwMode="auto">
          <a:xfrm>
            <a:off x="13852814" y="3130851"/>
            <a:ext cx="348342" cy="370115"/>
          </a:xfrm>
          <a:prstGeom prst="ellipse">
            <a:avLst/>
          </a:prstGeom>
          <a:solidFill>
            <a:schemeClr val="accent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itchFamily="34" charset="0"/>
                <a:cs typeface="Calibri" pitchFamily="34" charset="0"/>
              </a:rPr>
              <a:t>3</a:t>
            </a:r>
          </a:p>
        </p:txBody>
      </p:sp>
      <p:sp>
        <p:nvSpPr>
          <p:cNvPr id="32" name="Oval 31"/>
          <p:cNvSpPr/>
          <p:nvPr userDrawn="1"/>
        </p:nvSpPr>
        <p:spPr bwMode="auto">
          <a:xfrm>
            <a:off x="13324116" y="4067022"/>
            <a:ext cx="348342" cy="370115"/>
          </a:xfrm>
          <a:prstGeom prst="ellipse">
            <a:avLst/>
          </a:prstGeom>
          <a:solidFill>
            <a:schemeClr val="accent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itchFamily="34" charset="0"/>
                <a:cs typeface="Calibri" pitchFamily="34" charset="0"/>
              </a:rPr>
              <a:t>4</a:t>
            </a:r>
          </a:p>
        </p:txBody>
      </p:sp>
      <p:cxnSp>
        <p:nvCxnSpPr>
          <p:cNvPr id="13" name="Straight Connector 12"/>
          <p:cNvCxnSpPr>
            <a:stCxn id="31" idx="2"/>
          </p:cNvCxnSpPr>
          <p:nvPr userDrawn="1"/>
        </p:nvCxnSpPr>
        <p:spPr bwMode="auto">
          <a:xfrm flipH="1" flipV="1">
            <a:off x="13672458" y="3315908"/>
            <a:ext cx="180356" cy="1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4" name="Straight Connector 33"/>
          <p:cNvCxnSpPr/>
          <p:nvPr userDrawn="1"/>
        </p:nvCxnSpPr>
        <p:spPr bwMode="auto">
          <a:xfrm flipV="1">
            <a:off x="13498287" y="3799115"/>
            <a:ext cx="0" cy="267908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9" name="Straight Connector 38"/>
          <p:cNvCxnSpPr/>
          <p:nvPr userDrawn="1"/>
        </p:nvCxnSpPr>
        <p:spPr bwMode="auto">
          <a:xfrm flipV="1">
            <a:off x="1191985" y="2514599"/>
            <a:ext cx="0" cy="267908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2" name="Straight Connector 41"/>
          <p:cNvCxnSpPr/>
          <p:nvPr userDrawn="1"/>
        </p:nvCxnSpPr>
        <p:spPr bwMode="auto">
          <a:xfrm flipV="1">
            <a:off x="7097485" y="2648553"/>
            <a:ext cx="0" cy="267908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6" name="Oval 45"/>
          <p:cNvSpPr/>
          <p:nvPr userDrawn="1"/>
        </p:nvSpPr>
        <p:spPr bwMode="auto">
          <a:xfrm>
            <a:off x="12507688" y="2335283"/>
            <a:ext cx="348342" cy="370115"/>
          </a:xfrm>
          <a:prstGeom prst="ellipse">
            <a:avLst/>
          </a:prstGeom>
          <a:solidFill>
            <a:schemeClr val="accent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itchFamily="34" charset="0"/>
                <a:cs typeface="Calibri" pitchFamily="34" charset="0"/>
              </a:rPr>
              <a:t>5</a:t>
            </a:r>
          </a:p>
        </p:txBody>
      </p:sp>
      <p:cxnSp>
        <p:nvCxnSpPr>
          <p:cNvPr id="47" name="Straight Connector 46"/>
          <p:cNvCxnSpPr/>
          <p:nvPr userDrawn="1"/>
        </p:nvCxnSpPr>
        <p:spPr bwMode="auto">
          <a:xfrm>
            <a:off x="12670975" y="2694512"/>
            <a:ext cx="0" cy="221949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8" name="Rectangle 47"/>
          <p:cNvSpPr/>
          <p:nvPr userDrawn="1"/>
        </p:nvSpPr>
        <p:spPr bwMode="auto">
          <a:xfrm>
            <a:off x="1730828" y="3211286"/>
            <a:ext cx="10733314" cy="721783"/>
          </a:xfrm>
          <a:prstGeom prst="rect">
            <a:avLst/>
          </a:prstGeom>
          <a:noFill/>
          <a:ln w="57150">
            <a:solidFill>
              <a:schemeClr val="accent3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50" name="Oval 49"/>
          <p:cNvSpPr/>
          <p:nvPr userDrawn="1"/>
        </p:nvSpPr>
        <p:spPr bwMode="auto">
          <a:xfrm>
            <a:off x="4180114" y="4200976"/>
            <a:ext cx="348342" cy="370115"/>
          </a:xfrm>
          <a:prstGeom prst="ellipse">
            <a:avLst/>
          </a:prstGeom>
          <a:solidFill>
            <a:schemeClr val="accent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itchFamily="34" charset="0"/>
                <a:cs typeface="Calibri" pitchFamily="34" charset="0"/>
              </a:rPr>
              <a:t>6</a:t>
            </a:r>
          </a:p>
        </p:txBody>
      </p:sp>
      <p:cxnSp>
        <p:nvCxnSpPr>
          <p:cNvPr id="51" name="Straight Connector 50"/>
          <p:cNvCxnSpPr/>
          <p:nvPr userDrawn="1"/>
        </p:nvCxnSpPr>
        <p:spPr bwMode="auto">
          <a:xfrm flipV="1">
            <a:off x="4354285" y="3933068"/>
            <a:ext cx="0" cy="267908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28850154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878713" y="1246888"/>
            <a:ext cx="12837287" cy="6472237"/>
          </a:xfrm>
        </p:spPr>
        <p:txBody>
          <a:bodyPr/>
          <a:lstStyle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Examine Your Knowledge</a:t>
            </a:r>
          </a:p>
        </p:txBody>
      </p:sp>
      <p:cxnSp>
        <p:nvCxnSpPr>
          <p:cNvPr id="3" name="Straight Connector 2"/>
          <p:cNvCxnSpPr/>
          <p:nvPr userDrawn="1"/>
        </p:nvCxnSpPr>
        <p:spPr bwMode="auto">
          <a:xfrm>
            <a:off x="1085088" y="1663192"/>
            <a:ext cx="8095488" cy="0"/>
          </a:xfrm>
          <a:prstGeom prst="line">
            <a:avLst/>
          </a:prstGeom>
          <a:ln w="57150"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" name="Teardrop 3"/>
          <p:cNvSpPr/>
          <p:nvPr userDrawn="1"/>
        </p:nvSpPr>
        <p:spPr bwMode="auto">
          <a:xfrm>
            <a:off x="341376" y="1638808"/>
            <a:ext cx="755904" cy="752856"/>
          </a:xfrm>
          <a:prstGeom prst="teardrop">
            <a:avLst/>
          </a:prstGeom>
          <a:solidFill>
            <a:schemeClr val="accent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5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cs typeface="Arial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25795244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878713" y="1246888"/>
            <a:ext cx="12837287" cy="6472237"/>
          </a:xfrm>
        </p:spPr>
        <p:txBody>
          <a:bodyPr/>
          <a:lstStyle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798588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 bwMode="auto">
          <a:xfrm>
            <a:off x="0" y="0"/>
            <a:ext cx="14630400" cy="82296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cs typeface="Arial" charset="0"/>
            </a:endParaRPr>
          </a:p>
        </p:txBody>
      </p:sp>
      <p:sp>
        <p:nvSpPr>
          <p:cNvPr id="24" name="Rectangle 23"/>
          <p:cNvSpPr/>
          <p:nvPr userDrawn="1"/>
        </p:nvSpPr>
        <p:spPr bwMode="auto">
          <a:xfrm>
            <a:off x="0" y="3975100"/>
            <a:ext cx="9245600" cy="1397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229607" y="3199816"/>
            <a:ext cx="9042400" cy="857835"/>
          </a:xfrm>
        </p:spPr>
        <p:txBody>
          <a:bodyPr/>
          <a:lstStyle>
            <a:lvl1pPr marL="0" indent="0" algn="l">
              <a:buNone/>
              <a:defRPr sz="4600">
                <a:solidFill>
                  <a:schemeClr val="accent1"/>
                </a:solidFill>
                <a:latin typeface="Univers 45 Light" panose="020B0500000000000000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Cross section name</a:t>
            </a:r>
          </a:p>
        </p:txBody>
      </p:sp>
      <p:sp>
        <p:nvSpPr>
          <p:cNvPr id="29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234271" y="4176720"/>
            <a:ext cx="9042400" cy="3975100"/>
          </a:xfrm>
        </p:spPr>
        <p:txBody>
          <a:bodyPr>
            <a:normAutofit/>
          </a:bodyPr>
          <a:lstStyle>
            <a:lvl1pPr marL="0" indent="0" algn="l">
              <a:buNone/>
              <a:defRPr sz="3600">
                <a:solidFill>
                  <a:schemeClr val="accent1"/>
                </a:solidFill>
                <a:latin typeface="Univers 45 Light" panose="020B0500000000000000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Additional information</a:t>
            </a:r>
          </a:p>
        </p:txBody>
      </p:sp>
      <p:sp>
        <p:nvSpPr>
          <p:cNvPr id="13" name="Rectangle 12"/>
          <p:cNvSpPr/>
          <p:nvPr userDrawn="1"/>
        </p:nvSpPr>
        <p:spPr bwMode="auto">
          <a:xfrm>
            <a:off x="0" y="4070351"/>
            <a:ext cx="9245600" cy="57150"/>
          </a:xfrm>
          <a:prstGeom prst="rect">
            <a:avLst/>
          </a:prstGeom>
          <a:solidFill>
            <a:srgbClr val="073D7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cs typeface="Arial" charset="0"/>
            </a:endParaRPr>
          </a:p>
        </p:txBody>
      </p:sp>
      <p:pic>
        <p:nvPicPr>
          <p:cNvPr id="18" name="Picture 2" descr="\\mtlfs03\Mellanox_Academy\Media Library\Graphics Library\Logos\MellanoxAcademyLogoTransparent_White.png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5600" y="5667335"/>
            <a:ext cx="2070100" cy="495343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" descr="\\mtlfs03\Mellanox_Academy\Media Library\Graphics Library\General Images\iStock_000020018890Small.jpg"/>
          <p:cNvPicPr>
            <a:picLocks noChangeAspect="1" noChangeArrowheads="1"/>
          </p:cNvPicPr>
          <p:nvPr userDrawn="1"/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362" r="1"/>
          <a:stretch/>
        </p:blipFill>
        <p:spPr bwMode="auto">
          <a:xfrm>
            <a:off x="7543800" y="0"/>
            <a:ext cx="7256283" cy="82296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\\mtlfs03\Mellanox_Academy\Media Library\Graphics Library\Logos\MellanoxAcademyLogoTransparent.png"/>
          <p:cNvPicPr>
            <a:picLocks noChangeAspect="1" noChangeArrowheads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602" y="120300"/>
            <a:ext cx="1903798" cy="455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\\mtlfs03\Mellanox_Academy\Media Library\Graphics Library\Logos\MellanoxAcademyLogoTransparent_White.png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800" y="5572063"/>
            <a:ext cx="2070100" cy="495343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828024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/>
          <p:cNvSpPr/>
          <p:nvPr userDrawn="1"/>
        </p:nvSpPr>
        <p:spPr bwMode="auto">
          <a:xfrm>
            <a:off x="0" y="0"/>
            <a:ext cx="14800083" cy="8248652"/>
          </a:xfrm>
          <a:prstGeom prst="rect">
            <a:avLst/>
          </a:prstGeom>
          <a:solidFill>
            <a:srgbClr val="073D7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cs typeface="Arial" charset="0"/>
            </a:endParaRPr>
          </a:p>
        </p:txBody>
      </p:sp>
      <p:pic>
        <p:nvPicPr>
          <p:cNvPr id="15" name="Picture 3" descr="\\mtlfs03\Mellanox_Academy\Media Library\Graphics Library\General Images\iStock_000020018890Small.jpg"/>
          <p:cNvPicPr>
            <a:picLocks noChangeAspect="1" noChangeArrowheads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362" r="1"/>
          <a:stretch/>
        </p:blipFill>
        <p:spPr bwMode="auto">
          <a:xfrm>
            <a:off x="9245599" y="0"/>
            <a:ext cx="5554483" cy="82296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Rectangle 23"/>
          <p:cNvSpPr/>
          <p:nvPr userDrawn="1"/>
        </p:nvSpPr>
        <p:spPr bwMode="auto">
          <a:xfrm>
            <a:off x="0" y="3975100"/>
            <a:ext cx="9245600" cy="1397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572940" y="3154053"/>
            <a:ext cx="9042400" cy="960747"/>
          </a:xfrm>
        </p:spPr>
        <p:txBody>
          <a:bodyPr/>
          <a:lstStyle>
            <a:lvl1pPr marL="0" indent="0" algn="l">
              <a:buNone/>
              <a:defRPr sz="4600">
                <a:solidFill>
                  <a:schemeClr val="bg1"/>
                </a:solidFill>
                <a:latin typeface="Univers 45 Light" panose="020B0500000000000000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Unit Name</a:t>
            </a:r>
          </a:p>
          <a:p>
            <a:pPr lvl="0"/>
            <a:endParaRPr lang="en-US" dirty="0"/>
          </a:p>
        </p:txBody>
      </p:sp>
      <p:sp>
        <p:nvSpPr>
          <p:cNvPr id="29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1860630" y="4260816"/>
            <a:ext cx="9042400" cy="1361975"/>
          </a:xfrm>
        </p:spPr>
        <p:txBody>
          <a:bodyPr>
            <a:normAutofit/>
          </a:bodyPr>
          <a:lstStyle>
            <a:lvl1pPr marL="0" indent="0" algn="l">
              <a:buNone/>
              <a:defRPr sz="3600">
                <a:solidFill>
                  <a:schemeClr val="bg1"/>
                </a:solidFill>
                <a:latin typeface="Univers 45 Light" panose="020B0500000000000000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Additional information</a:t>
            </a:r>
          </a:p>
        </p:txBody>
      </p:sp>
      <p:pic>
        <p:nvPicPr>
          <p:cNvPr id="30" name="Picture 2" descr="\\mtlfs03\Mellanox_Academy\Media Library\Graphics Library\Logos\MellanoxAcademyLogoTransparent_White.png"/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5600" y="5667335"/>
            <a:ext cx="2070100" cy="495343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Rectangle 38"/>
          <p:cNvSpPr/>
          <p:nvPr userDrawn="1"/>
        </p:nvSpPr>
        <p:spPr bwMode="auto">
          <a:xfrm>
            <a:off x="1626199" y="4114800"/>
            <a:ext cx="89081" cy="600075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350949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/>
          <p:cNvSpPr/>
          <p:nvPr userDrawn="1"/>
        </p:nvSpPr>
        <p:spPr bwMode="auto">
          <a:xfrm>
            <a:off x="0" y="0"/>
            <a:ext cx="14800083" cy="8248652"/>
          </a:xfrm>
          <a:prstGeom prst="rect">
            <a:avLst/>
          </a:prstGeom>
          <a:solidFill>
            <a:srgbClr val="073D7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cs typeface="Arial" charset="0"/>
            </a:endParaRPr>
          </a:p>
        </p:txBody>
      </p:sp>
      <p:pic>
        <p:nvPicPr>
          <p:cNvPr id="15" name="Picture 3" descr="\\mtlfs03\Mellanox_Academy\Media Library\Graphics Library\General Images\iStock_000020018890Small.jpg"/>
          <p:cNvPicPr>
            <a:picLocks noChangeAspect="1" noChangeArrowheads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362" r="1"/>
          <a:stretch/>
        </p:blipFill>
        <p:spPr bwMode="auto">
          <a:xfrm>
            <a:off x="9245599" y="0"/>
            <a:ext cx="5554483" cy="82296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Rectangle 23"/>
          <p:cNvSpPr/>
          <p:nvPr userDrawn="1"/>
        </p:nvSpPr>
        <p:spPr bwMode="auto">
          <a:xfrm>
            <a:off x="0" y="3975100"/>
            <a:ext cx="9245600" cy="1397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572940" y="3154053"/>
            <a:ext cx="9042400" cy="960747"/>
          </a:xfrm>
        </p:spPr>
        <p:txBody>
          <a:bodyPr/>
          <a:lstStyle>
            <a:lvl1pPr marL="0" indent="0" algn="l">
              <a:buNone/>
              <a:defRPr sz="4600">
                <a:solidFill>
                  <a:schemeClr val="bg1"/>
                </a:solidFill>
                <a:latin typeface="Univers 45 Light" panose="020B0500000000000000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Unit Name</a:t>
            </a:r>
          </a:p>
          <a:p>
            <a:pPr lvl="0"/>
            <a:endParaRPr lang="en-US" dirty="0"/>
          </a:p>
        </p:txBody>
      </p:sp>
      <p:sp>
        <p:nvSpPr>
          <p:cNvPr id="29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577930" y="4305360"/>
            <a:ext cx="9042400" cy="1361975"/>
          </a:xfrm>
        </p:spPr>
        <p:txBody>
          <a:bodyPr>
            <a:normAutofit/>
          </a:bodyPr>
          <a:lstStyle>
            <a:lvl1pPr marL="0" indent="0" algn="l">
              <a:buNone/>
              <a:defRPr sz="3600">
                <a:solidFill>
                  <a:schemeClr val="bg1"/>
                </a:solidFill>
                <a:latin typeface="Univers 45 Light" panose="020B0500000000000000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Additional information</a:t>
            </a:r>
          </a:p>
        </p:txBody>
      </p:sp>
      <p:pic>
        <p:nvPicPr>
          <p:cNvPr id="30" name="Picture 2" descr="\\mtlfs03\Mellanox_Academy\Media Library\Graphics Library\Logos\MellanoxAcademyLogoTransparent_White.png"/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5600" y="5667335"/>
            <a:ext cx="2070100" cy="495343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30840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0" y="712269"/>
            <a:ext cx="10684042" cy="7517331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Univers 47 CondensedLight" panose="020B0706030503050204" pitchFamily="34" charset="0"/>
              <a:cs typeface="Arial" charset="0"/>
            </a:endParaRPr>
          </a:p>
        </p:txBody>
      </p:sp>
      <p:sp>
        <p:nvSpPr>
          <p:cNvPr id="3" name="Rectangle 2"/>
          <p:cNvSpPr/>
          <p:nvPr userDrawn="1"/>
        </p:nvSpPr>
        <p:spPr bwMode="auto">
          <a:xfrm>
            <a:off x="10684042" y="712269"/>
            <a:ext cx="3946358" cy="317633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9" name="Isosceles Triangle 8"/>
          <p:cNvSpPr/>
          <p:nvPr userDrawn="1"/>
        </p:nvSpPr>
        <p:spPr bwMode="auto">
          <a:xfrm>
            <a:off x="1010651" y="4146217"/>
            <a:ext cx="471638" cy="202130"/>
          </a:xfrm>
          <a:prstGeom prst="triangl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1188720" y="3423904"/>
            <a:ext cx="9495322" cy="722313"/>
          </a:xfrm>
        </p:spPr>
        <p:txBody>
          <a:bodyPr>
            <a:normAutofit/>
          </a:bodyPr>
          <a:lstStyle>
            <a:lvl1pPr marL="0" indent="0">
              <a:buNone/>
              <a:defRPr sz="4000" b="0">
                <a:latin typeface="Univers 45 Light" panose="020B0500000000000000" pitchFamily="34" charset="0"/>
              </a:defRPr>
            </a:lvl1pPr>
            <a:lvl2pPr>
              <a:defRPr>
                <a:solidFill>
                  <a:schemeClr val="bg1"/>
                </a:solidFill>
                <a:latin typeface="Century Gothic" pitchFamily="34" charset="0"/>
              </a:defRPr>
            </a:lvl2pPr>
            <a:lvl3pPr>
              <a:defRPr>
                <a:solidFill>
                  <a:schemeClr val="bg1"/>
                </a:solidFill>
                <a:latin typeface="Century Gothic" pitchFamily="34" charset="0"/>
              </a:defRPr>
            </a:lvl3pPr>
            <a:lvl4pPr>
              <a:defRPr>
                <a:solidFill>
                  <a:schemeClr val="bg1"/>
                </a:solidFill>
                <a:latin typeface="Century Gothic" pitchFamily="34" charset="0"/>
              </a:defRPr>
            </a:lvl4pPr>
            <a:lvl5pPr>
              <a:defRPr>
                <a:latin typeface="Century Gothic" pitchFamily="34" charset="0"/>
              </a:defRPr>
            </a:lvl5pPr>
          </a:lstStyle>
          <a:p>
            <a:pPr lvl="0"/>
            <a:r>
              <a:rPr lang="en-US" dirty="0"/>
              <a:t>Cross section title goes here</a:t>
            </a:r>
          </a:p>
        </p:txBody>
      </p:sp>
      <p:cxnSp>
        <p:nvCxnSpPr>
          <p:cNvPr id="5" name="Straight Connector 4"/>
          <p:cNvCxnSpPr/>
          <p:nvPr userDrawn="1"/>
        </p:nvCxnSpPr>
        <p:spPr bwMode="auto">
          <a:xfrm>
            <a:off x="0" y="4382035"/>
            <a:ext cx="10684042" cy="0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5" name="Rectangle 44"/>
          <p:cNvSpPr/>
          <p:nvPr userDrawn="1"/>
        </p:nvSpPr>
        <p:spPr bwMode="auto">
          <a:xfrm>
            <a:off x="10751418" y="4324284"/>
            <a:ext cx="115502" cy="115502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46" name="Rectangle 45"/>
          <p:cNvSpPr/>
          <p:nvPr userDrawn="1"/>
        </p:nvSpPr>
        <p:spPr bwMode="auto">
          <a:xfrm>
            <a:off x="11022844" y="4324284"/>
            <a:ext cx="115502" cy="115502"/>
          </a:xfrm>
          <a:prstGeom prst="rect">
            <a:avLst/>
          </a:prstGeom>
          <a:solidFill>
            <a:srgbClr val="0077D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47" name="Rectangle 46"/>
          <p:cNvSpPr/>
          <p:nvPr userDrawn="1"/>
        </p:nvSpPr>
        <p:spPr bwMode="auto">
          <a:xfrm>
            <a:off x="11294270" y="4324284"/>
            <a:ext cx="115502" cy="115502"/>
          </a:xfrm>
          <a:prstGeom prst="rect">
            <a:avLst/>
          </a:prstGeom>
          <a:solidFill>
            <a:srgbClr val="3BAB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48" name="Rectangle 47"/>
          <p:cNvSpPr/>
          <p:nvPr userDrawn="1"/>
        </p:nvSpPr>
        <p:spPr bwMode="auto">
          <a:xfrm>
            <a:off x="11565696" y="4324284"/>
            <a:ext cx="115502" cy="115502"/>
          </a:xfrm>
          <a:prstGeom prst="rect">
            <a:avLst/>
          </a:prstGeom>
          <a:solidFill>
            <a:srgbClr val="7DC7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49" name="Rectangle 48"/>
          <p:cNvSpPr/>
          <p:nvPr userDrawn="1"/>
        </p:nvSpPr>
        <p:spPr bwMode="auto">
          <a:xfrm>
            <a:off x="11837122" y="4319472"/>
            <a:ext cx="115502" cy="115502"/>
          </a:xfrm>
          <a:prstGeom prst="rect">
            <a:avLst/>
          </a:prstGeom>
          <a:solidFill>
            <a:srgbClr val="BDE3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50" name="Rectangle 49"/>
          <p:cNvSpPr/>
          <p:nvPr userDrawn="1"/>
        </p:nvSpPr>
        <p:spPr bwMode="auto">
          <a:xfrm>
            <a:off x="12108550" y="4324284"/>
            <a:ext cx="115502" cy="115502"/>
          </a:xfrm>
          <a:prstGeom prst="rect">
            <a:avLst/>
          </a:prstGeom>
          <a:solidFill>
            <a:srgbClr val="E1F2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534302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1520" y="7627621"/>
            <a:ext cx="3413760" cy="438150"/>
          </a:xfrm>
          <a:prstGeom prst="rect">
            <a:avLst/>
          </a:prstGeom>
        </p:spPr>
        <p:txBody>
          <a:bodyPr lIns="130622" tIns="65311" rIns="130622" bIns="65311"/>
          <a:lstStyle>
            <a:lvl1pPr>
              <a:defRPr>
                <a:latin typeface="Univers 45 Light" panose="020B0500000000000000" pitchFamily="34" charset="0"/>
              </a:defRPr>
            </a:lvl1pPr>
          </a:lstStyle>
          <a:p>
            <a:fld id="{25909F36-2B1A-4578-998A-3397BF266A48}" type="datetimeFigureOut">
              <a:rPr lang="en-US" smtClean="0"/>
              <a:pPr/>
              <a:t>10/27/2020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998720" y="7627621"/>
            <a:ext cx="4632960" cy="438150"/>
          </a:xfrm>
          <a:prstGeom prst="rect">
            <a:avLst/>
          </a:prstGeom>
        </p:spPr>
        <p:txBody>
          <a:bodyPr lIns="130622" tIns="65311" rIns="130622" bIns="65311"/>
          <a:lstStyle>
            <a:lvl1pPr>
              <a:defRPr>
                <a:latin typeface="Univers 45 Light" panose="020B0500000000000000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85120" y="7627621"/>
            <a:ext cx="3413760" cy="438150"/>
          </a:xfrm>
          <a:prstGeom prst="rect">
            <a:avLst/>
          </a:prstGeom>
        </p:spPr>
        <p:txBody>
          <a:bodyPr lIns="130622" tIns="65311" rIns="130622" bIns="65311"/>
          <a:lstStyle>
            <a:lvl1pPr>
              <a:defRPr>
                <a:latin typeface="Univers 45 Light" panose="020B0500000000000000" pitchFamily="34" charset="0"/>
              </a:defRPr>
            </a:lvl1pPr>
          </a:lstStyle>
          <a:p>
            <a:fld id="{59E51CBE-5FD5-42D5-A31F-B4F6E3BD915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18617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1006475" y="7627938"/>
            <a:ext cx="3290888" cy="438150"/>
          </a:xfrm>
          <a:prstGeom prst="rect">
            <a:avLst/>
          </a:prstGeom>
        </p:spPr>
        <p:txBody>
          <a:bodyPr/>
          <a:lstStyle/>
          <a:p>
            <a:fld id="{EF466998-49BB-4689-BDE7-B734945009AF}" type="datetimeFigureOut">
              <a:rPr lang="en-US" smtClean="0"/>
              <a:t>10/27/2020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846638" y="7627938"/>
            <a:ext cx="4937125" cy="4381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B1086-FBD2-4597-9255-E2A7F86B3AE5}" type="slidenum">
              <a:rPr lang="en-US" smtClean="0"/>
              <a:t>‹#›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619137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outdoor, rain, photo, people&#10;&#10;Description automatically generated">
            <a:extLst>
              <a:ext uri="{FF2B5EF4-FFF2-40B4-BE49-F238E27FC236}">
                <a16:creationId xmlns:a16="http://schemas.microsoft.com/office/drawing/2014/main" id="{21ECA5A6-072E-430C-AC1D-4F3B4D73E9C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3992" t="-14671" r="32676"/>
          <a:stretch/>
        </p:blipFill>
        <p:spPr>
          <a:xfrm>
            <a:off x="2" y="0"/>
            <a:ext cx="14630399" cy="82296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E65E516-38F9-4CFB-8DB2-8B42BCCA9186}"/>
              </a:ext>
            </a:extLst>
          </p:cNvPr>
          <p:cNvSpPr/>
          <p:nvPr userDrawn="1"/>
        </p:nvSpPr>
        <p:spPr>
          <a:xfrm>
            <a:off x="12036057" y="536126"/>
            <a:ext cx="2424223" cy="6777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F4A94F2-50CC-40FA-99A5-360112A83E37}"/>
              </a:ext>
            </a:extLst>
          </p:cNvPr>
          <p:cNvSpPr/>
          <p:nvPr/>
        </p:nvSpPr>
        <p:spPr>
          <a:xfrm>
            <a:off x="2" y="1796810"/>
            <a:ext cx="10217776" cy="1158546"/>
          </a:xfrm>
          <a:prstGeom prst="rect">
            <a:avLst/>
          </a:prstGeom>
          <a:solidFill>
            <a:srgbClr val="76B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DB911EB-585A-4B4C-A862-CC562D3DA40B}"/>
              </a:ext>
            </a:extLst>
          </p:cNvPr>
          <p:cNvSpPr/>
          <p:nvPr userDrawn="1"/>
        </p:nvSpPr>
        <p:spPr>
          <a:xfrm>
            <a:off x="7222836" y="3791637"/>
            <a:ext cx="184731" cy="646331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endParaRPr lang="en-US" sz="3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89C2BF5-B7B3-4E6A-A188-C12A669AA29F}"/>
              </a:ext>
            </a:extLst>
          </p:cNvPr>
          <p:cNvSpPr/>
          <p:nvPr userDrawn="1"/>
        </p:nvSpPr>
        <p:spPr>
          <a:xfrm>
            <a:off x="0" y="2955356"/>
            <a:ext cx="2743200" cy="46166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F99C689-7920-4F1E-A08B-B99ED0AA775F}"/>
              </a:ext>
            </a:extLst>
          </p:cNvPr>
          <p:cNvSpPr/>
          <p:nvPr userDrawn="1"/>
        </p:nvSpPr>
        <p:spPr>
          <a:xfrm>
            <a:off x="9239534" y="1796810"/>
            <a:ext cx="2878607" cy="1158544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E89763-D3A7-4D85-95BA-BE1E0183011A}"/>
              </a:ext>
            </a:extLst>
          </p:cNvPr>
          <p:cNvSpPr txBox="1"/>
          <p:nvPr userDrawn="1"/>
        </p:nvSpPr>
        <p:spPr>
          <a:xfrm>
            <a:off x="10610512" y="2058735"/>
            <a:ext cx="28786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097236" fontAlgn="auto">
              <a:spcBef>
                <a:spcPts val="0"/>
              </a:spcBef>
              <a:spcAft>
                <a:spcPts val="0"/>
              </a:spcAft>
            </a:pPr>
            <a:r>
              <a:rPr lang="en-US" sz="1800" b="0" dirty="0">
                <a:solidFill>
                  <a:schemeClr val="bg1"/>
                </a:solidFill>
                <a:latin typeface="DIN Pro Regular" panose="020B0504020101020102" pitchFamily="34" charset="0"/>
                <a:ea typeface="+mn-ea"/>
                <a:cs typeface="DIN Pro Regular" panose="020B0504020101020102" pitchFamily="34" charset="0"/>
              </a:rPr>
              <a:t>Networking</a:t>
            </a:r>
          </a:p>
          <a:p>
            <a:pPr defTabSz="1097236" fontAlgn="auto">
              <a:spcBef>
                <a:spcPts val="0"/>
              </a:spcBef>
              <a:spcAft>
                <a:spcPts val="0"/>
              </a:spcAft>
            </a:pPr>
            <a:r>
              <a:rPr lang="en-US" sz="1800" b="0" dirty="0">
                <a:solidFill>
                  <a:schemeClr val="bg1"/>
                </a:solidFill>
                <a:latin typeface="DIN Pro Regular" panose="020B0504020101020102" pitchFamily="34" charset="0"/>
                <a:ea typeface="+mn-ea"/>
                <a:cs typeface="DIN Pro Regular" panose="020B0504020101020102" pitchFamily="34" charset="0"/>
              </a:rPr>
              <a:t>Academy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1F470B4-F9B5-428A-ABFF-A7A3E4941ABE}"/>
              </a:ext>
            </a:extLst>
          </p:cNvPr>
          <p:cNvCxnSpPr>
            <a:cxnSpLocks/>
          </p:cNvCxnSpPr>
          <p:nvPr userDrawn="1"/>
        </p:nvCxnSpPr>
        <p:spPr>
          <a:xfrm>
            <a:off x="10449580" y="1996566"/>
            <a:ext cx="0" cy="722149"/>
          </a:xfrm>
          <a:prstGeom prst="straightConnector1">
            <a:avLst/>
          </a:prstGeom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A close up of text on a black background&#10;&#10;Description automatically generated">
            <a:extLst>
              <a:ext uri="{FF2B5EF4-FFF2-40B4-BE49-F238E27FC236}">
                <a16:creationId xmlns:a16="http://schemas.microsoft.com/office/drawing/2014/main" id="{5F394F90-E5F2-4AD9-942E-8090BD49A99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571818" y="2109924"/>
            <a:ext cx="700552" cy="5227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03752F-C730-483D-93C0-76F3560CC4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261" y="2032460"/>
            <a:ext cx="8677484" cy="677713"/>
          </a:xfrm>
        </p:spPr>
        <p:txBody>
          <a:bodyPr/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1837736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it Out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icture containing outdoor, rain, photo, people&#10;&#10;Description automatically generated">
            <a:extLst>
              <a:ext uri="{FF2B5EF4-FFF2-40B4-BE49-F238E27FC236}">
                <a16:creationId xmlns:a16="http://schemas.microsoft.com/office/drawing/2014/main" id="{F410D654-4CFF-446E-A6E4-547FC4D45C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3992" t="-14671" r="32676"/>
          <a:stretch/>
        </p:blipFill>
        <p:spPr>
          <a:xfrm>
            <a:off x="2" y="0"/>
            <a:ext cx="14630399" cy="82296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99A886C-2AEE-41A2-BF5A-B6642EEEE3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90706" y="1191618"/>
            <a:ext cx="10580794" cy="67771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Unit Outline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3F8C54C-F872-4BF8-B2B9-361891572BCC}"/>
              </a:ext>
            </a:extLst>
          </p:cNvPr>
          <p:cNvGrpSpPr/>
          <p:nvPr userDrawn="1"/>
        </p:nvGrpSpPr>
        <p:grpSpPr>
          <a:xfrm>
            <a:off x="0" y="1195705"/>
            <a:ext cx="2413000" cy="647907"/>
            <a:chOff x="5219700" y="1195351"/>
            <a:chExt cx="2413000" cy="647908"/>
          </a:xfrm>
          <a:solidFill>
            <a:srgbClr val="76B900"/>
          </a:solidFill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25F9545-DBA1-4C78-9A3E-FDE55E74AE97}"/>
                </a:ext>
              </a:extLst>
            </p:cNvPr>
            <p:cNvSpPr/>
            <p:nvPr/>
          </p:nvSpPr>
          <p:spPr>
            <a:xfrm>
              <a:off x="5219700" y="1195351"/>
              <a:ext cx="2413000" cy="64790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79FE41F2-62D2-4946-BF6A-810ADF1CE61B}"/>
                </a:ext>
              </a:extLst>
            </p:cNvPr>
            <p:cNvGrpSpPr/>
            <p:nvPr/>
          </p:nvGrpSpPr>
          <p:grpSpPr>
            <a:xfrm>
              <a:off x="5509633" y="1216696"/>
              <a:ext cx="2119706" cy="584775"/>
              <a:chOff x="5707575" y="1105660"/>
              <a:chExt cx="3187167" cy="879262"/>
            </a:xfrm>
            <a:grpFill/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7698474-B1D0-47F7-BE6C-8C2C7F18DF1D}"/>
                  </a:ext>
                </a:extLst>
              </p:cNvPr>
              <p:cNvSpPr txBox="1"/>
              <p:nvPr/>
            </p:nvSpPr>
            <p:spPr>
              <a:xfrm>
                <a:off x="6879936" y="1105660"/>
                <a:ext cx="2014806" cy="879262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defTabSz="1097236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600" b="0" dirty="0">
                    <a:solidFill>
                      <a:schemeClr val="bg1"/>
                    </a:solidFill>
                    <a:latin typeface="DIN Pro Regular" panose="020B0504020101020102" pitchFamily="34" charset="0"/>
                    <a:ea typeface="+mn-ea"/>
                    <a:cs typeface="DIN Pro Regular" panose="020B0504020101020102" pitchFamily="34" charset="0"/>
                  </a:rPr>
                  <a:t>Networking</a:t>
                </a:r>
              </a:p>
              <a:p>
                <a:pPr defTabSz="1097236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600" b="0" dirty="0">
                    <a:solidFill>
                      <a:schemeClr val="bg1"/>
                    </a:solidFill>
                    <a:latin typeface="DIN Pro Regular" panose="020B0504020101020102" pitchFamily="34" charset="0"/>
                    <a:ea typeface="+mn-ea"/>
                    <a:cs typeface="DIN Pro Regular" panose="020B0504020101020102" pitchFamily="34" charset="0"/>
                  </a:rPr>
                  <a:t>Academy</a:t>
                </a:r>
              </a:p>
            </p:txBody>
          </p: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5EDC2F12-116D-4E13-AF6E-3A5AC164C14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99908" y="1167611"/>
                <a:ext cx="0" cy="722149"/>
              </a:xfrm>
              <a:prstGeom prst="straightConnector1">
                <a:avLst/>
              </a:prstGeom>
              <a:grpFill/>
              <a:ln>
                <a:solidFill>
                  <a:schemeClr val="bg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1" name="Picture 10" descr="A close up of text on a black background&#10;&#10;Description automatically generated">
                <a:extLst>
                  <a:ext uri="{FF2B5EF4-FFF2-40B4-BE49-F238E27FC236}">
                    <a16:creationId xmlns:a16="http://schemas.microsoft.com/office/drawing/2014/main" id="{22B5AECE-EF2A-472B-AAC3-BC6346E909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07575" y="1280971"/>
                <a:ext cx="700551" cy="522783"/>
              </a:xfrm>
              <a:prstGeom prst="rect">
                <a:avLst/>
              </a:prstGeom>
              <a:grpFill/>
            </p:spPr>
          </p:pic>
        </p:grpSp>
      </p:grp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41BFDAE7-E483-4F77-9DE9-EAA3FE80334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690706" y="2223655"/>
            <a:ext cx="10580794" cy="4814330"/>
          </a:xfrm>
        </p:spPr>
        <p:txBody>
          <a:bodyPr/>
          <a:lstStyle>
            <a:lvl1pPr marL="419100" indent="-419100" fontAlgn="auto">
              <a:lnSpc>
                <a:spcPct val="114000"/>
              </a:lnSpc>
              <a:spcBef>
                <a:spcPts val="1200"/>
              </a:spcBef>
              <a:spcAft>
                <a:spcPts val="0"/>
              </a:spcAft>
              <a:buClr>
                <a:srgbClr val="5E5E5E"/>
              </a:buClr>
              <a:buFont typeface="Wingdings" panose="05000000000000000000" pitchFamily="2" charset="2"/>
              <a:buChar char="§"/>
              <a:defRPr/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</a:lstStyle>
          <a:p>
            <a:pPr marL="349250" indent="-349250" fontAlgn="auto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5E5E5E"/>
              </a:buClr>
              <a:buFont typeface="Wingdings" panose="05000000000000000000" pitchFamily="2" charset="2"/>
              <a:buChar char="§"/>
            </a:pPr>
            <a:r>
              <a:rPr lang="en-US" sz="2160" b="0" dirty="0">
                <a:solidFill>
                  <a:schemeClr val="tx1">
                    <a:lumMod val="75000"/>
                    <a:lumOff val="25000"/>
                  </a:schemeClr>
                </a:solidFill>
                <a:latin typeface="DINpro" panose="020B0504020101020102" pitchFamily="34" charset="0"/>
                <a:ea typeface="+mn-ea"/>
                <a:cs typeface="DINpro" panose="020B0504020101020102" pitchFamily="34" charset="0"/>
              </a:rPr>
              <a:t>1</a:t>
            </a:r>
          </a:p>
          <a:p>
            <a:pPr marL="349250" indent="-349250" fontAlgn="auto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5E5E5E"/>
              </a:buClr>
              <a:buFont typeface="Wingdings" panose="05000000000000000000" pitchFamily="2" charset="2"/>
              <a:buChar char="§"/>
            </a:pPr>
            <a:r>
              <a:rPr lang="en-US" sz="2160" b="0" dirty="0">
                <a:solidFill>
                  <a:schemeClr val="tx1">
                    <a:lumMod val="75000"/>
                    <a:lumOff val="25000"/>
                  </a:schemeClr>
                </a:solidFill>
                <a:latin typeface="DINpro" panose="020B0504020101020102" pitchFamily="34" charset="0"/>
                <a:ea typeface="+mn-ea"/>
                <a:cs typeface="DINpro" panose="020B0504020101020102" pitchFamily="34" charset="0"/>
              </a:rPr>
              <a:t>2</a:t>
            </a:r>
          </a:p>
          <a:p>
            <a:pPr marL="349250" indent="-349250" fontAlgn="auto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5E5E5E"/>
              </a:buClr>
              <a:buFont typeface="Wingdings" panose="05000000000000000000" pitchFamily="2" charset="2"/>
              <a:buChar char="§"/>
            </a:pPr>
            <a:r>
              <a:rPr lang="en-US" sz="2160" b="0" dirty="0">
                <a:solidFill>
                  <a:schemeClr val="tx1">
                    <a:lumMod val="75000"/>
                    <a:lumOff val="25000"/>
                  </a:schemeClr>
                </a:solidFill>
                <a:latin typeface="DINpro" panose="020B0504020101020102" pitchFamily="34" charset="0"/>
                <a:ea typeface="+mn-ea"/>
                <a:cs typeface="DINpro" panose="020B0504020101020102" pitchFamily="34" charset="0"/>
              </a:rPr>
              <a:t>3</a:t>
            </a:r>
          </a:p>
          <a:p>
            <a:pPr marL="349250" indent="-349250" fontAlgn="auto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5E5E5E"/>
              </a:buClr>
              <a:buFont typeface="Wingdings" panose="05000000000000000000" pitchFamily="2" charset="2"/>
              <a:buChar char="§"/>
            </a:pPr>
            <a:r>
              <a:rPr lang="en-US" sz="2160" b="0" dirty="0">
                <a:solidFill>
                  <a:schemeClr val="tx1">
                    <a:lumMod val="75000"/>
                    <a:lumOff val="25000"/>
                  </a:schemeClr>
                </a:solidFill>
                <a:latin typeface="DINpro" panose="020B0504020101020102" pitchFamily="34" charset="0"/>
                <a:ea typeface="+mn-ea"/>
                <a:cs typeface="DINpro" panose="020B0504020101020102" pitchFamily="34" charset="0"/>
              </a:rPr>
              <a:t>4</a:t>
            </a:r>
          </a:p>
          <a:p>
            <a:pPr marL="349250" indent="-349250" fontAlgn="auto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>
                <a:srgbClr val="5E5E5E"/>
              </a:buClr>
              <a:buFont typeface="Wingdings" panose="05000000000000000000" pitchFamily="2" charset="2"/>
              <a:buChar char="§"/>
            </a:pPr>
            <a:r>
              <a:rPr lang="en-US" sz="2160" b="0" dirty="0">
                <a:solidFill>
                  <a:schemeClr val="tx1">
                    <a:lumMod val="75000"/>
                    <a:lumOff val="25000"/>
                  </a:schemeClr>
                </a:solidFill>
                <a:latin typeface="DINpro" panose="020B0504020101020102" pitchFamily="34" charset="0"/>
                <a:ea typeface="+mn-ea"/>
                <a:cs typeface="DINpro" panose="020B0504020101020102" pitchFamily="34" charset="0"/>
              </a:rPr>
              <a:t>5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9232060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outdoor, rain, photo, people&#10;&#10;Description automatically generated">
            <a:extLst>
              <a:ext uri="{FF2B5EF4-FFF2-40B4-BE49-F238E27FC236}">
                <a16:creationId xmlns:a16="http://schemas.microsoft.com/office/drawing/2014/main" id="{40F7BFAC-8CA2-43A3-9688-BEA8F57E17B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3992" t="-14671" r="32676"/>
          <a:stretch/>
        </p:blipFill>
        <p:spPr>
          <a:xfrm>
            <a:off x="2" y="2"/>
            <a:ext cx="14630399" cy="822959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33F2ACC-52CA-4F2C-926C-F7DA7DA3C70C}"/>
              </a:ext>
            </a:extLst>
          </p:cNvPr>
          <p:cNvSpPr/>
          <p:nvPr userDrawn="1"/>
        </p:nvSpPr>
        <p:spPr>
          <a:xfrm>
            <a:off x="2409638" y="1959909"/>
            <a:ext cx="8067862" cy="92299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AF2702F-C451-4C7D-B1C5-F043285C644B}"/>
              </a:ext>
            </a:extLst>
          </p:cNvPr>
          <p:cNvGrpSpPr/>
          <p:nvPr userDrawn="1"/>
        </p:nvGrpSpPr>
        <p:grpSpPr>
          <a:xfrm>
            <a:off x="0" y="1957707"/>
            <a:ext cx="2413000" cy="925193"/>
            <a:chOff x="5219700" y="1195350"/>
            <a:chExt cx="2413000" cy="925193"/>
          </a:xfrm>
          <a:solidFill>
            <a:srgbClr val="76B900"/>
          </a:solidFill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B7D2D5A-BEE2-46DA-B644-3A1C92424CAC}"/>
                </a:ext>
              </a:extLst>
            </p:cNvPr>
            <p:cNvSpPr/>
            <p:nvPr/>
          </p:nvSpPr>
          <p:spPr>
            <a:xfrm>
              <a:off x="5219700" y="1195350"/>
              <a:ext cx="2413000" cy="92519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6A24D33-5A07-4D4D-89A4-6A48F7EE1ABE}"/>
                </a:ext>
              </a:extLst>
            </p:cNvPr>
            <p:cNvGrpSpPr/>
            <p:nvPr/>
          </p:nvGrpSpPr>
          <p:grpSpPr>
            <a:xfrm>
              <a:off x="5509633" y="1369096"/>
              <a:ext cx="2119706" cy="584775"/>
              <a:chOff x="5707575" y="1334809"/>
              <a:chExt cx="3187167" cy="879263"/>
            </a:xfrm>
            <a:grpFill/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6C520F5-E05A-4F53-9FC1-882F42177726}"/>
                  </a:ext>
                </a:extLst>
              </p:cNvPr>
              <p:cNvSpPr txBox="1"/>
              <p:nvPr/>
            </p:nvSpPr>
            <p:spPr>
              <a:xfrm>
                <a:off x="6879936" y="1334809"/>
                <a:ext cx="2014806" cy="879263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defTabSz="1097236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600" b="0" dirty="0">
                    <a:solidFill>
                      <a:schemeClr val="bg1"/>
                    </a:solidFill>
                    <a:latin typeface="DIN Pro Regular" panose="020B0504020101020102" pitchFamily="34" charset="0"/>
                    <a:ea typeface="+mn-ea"/>
                    <a:cs typeface="DIN Pro Regular" panose="020B0504020101020102" pitchFamily="34" charset="0"/>
                  </a:rPr>
                  <a:t>Networking</a:t>
                </a:r>
              </a:p>
              <a:p>
                <a:pPr defTabSz="1097236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600" b="0" dirty="0">
                    <a:solidFill>
                      <a:schemeClr val="bg1"/>
                    </a:solidFill>
                    <a:latin typeface="DIN Pro Regular" panose="020B0504020101020102" pitchFamily="34" charset="0"/>
                    <a:ea typeface="+mn-ea"/>
                    <a:cs typeface="DIN Pro Regular" panose="020B0504020101020102" pitchFamily="34" charset="0"/>
                  </a:rPr>
                  <a:t>Academy</a:t>
                </a:r>
              </a:p>
            </p:txBody>
          </p: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D576F2AF-CFA6-418D-87C6-BC9AF81B3BB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99908" y="1396760"/>
                <a:ext cx="0" cy="722150"/>
              </a:xfrm>
              <a:prstGeom prst="straightConnector1">
                <a:avLst/>
              </a:prstGeom>
              <a:grpFill/>
              <a:ln>
                <a:solidFill>
                  <a:schemeClr val="bg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2" name="Picture 11" descr="A close up of text on a black background&#10;&#10;Description automatically generated">
                <a:extLst>
                  <a:ext uri="{FF2B5EF4-FFF2-40B4-BE49-F238E27FC236}">
                    <a16:creationId xmlns:a16="http://schemas.microsoft.com/office/drawing/2014/main" id="{AD9D4B80-9FF8-489C-82FA-95063F1910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07575" y="1510120"/>
                <a:ext cx="700551" cy="522782"/>
              </a:xfrm>
              <a:prstGeom prst="rect">
                <a:avLst/>
              </a:prstGeom>
              <a:grpFill/>
            </p:spPr>
          </p:pic>
        </p:grpSp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id="{4BC71EE4-B7CD-4581-9814-BEBCE47586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2933" y="2094146"/>
            <a:ext cx="7517392" cy="677713"/>
          </a:xfrm>
        </p:spPr>
        <p:txBody>
          <a:bodyPr/>
          <a:lstStyle>
            <a:lvl1pPr>
              <a:defRPr sz="38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6359753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lours the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800" y="1346200"/>
            <a:ext cx="10972800" cy="2865438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4322763"/>
            <a:ext cx="10972800" cy="19859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2" indent="0" algn="ctr">
              <a:buNone/>
              <a:defRPr sz="2000"/>
            </a:lvl2pPr>
            <a:lvl3pPr marL="914364" indent="0" algn="ctr">
              <a:buNone/>
              <a:defRPr sz="1800"/>
            </a:lvl3pPr>
            <a:lvl4pPr marL="1371545" indent="0" algn="ctr">
              <a:buNone/>
              <a:defRPr sz="1600"/>
            </a:lvl4pPr>
            <a:lvl5pPr marL="1828727" indent="0" algn="ctr">
              <a:buNone/>
              <a:defRPr sz="1600"/>
            </a:lvl5pPr>
            <a:lvl6pPr marL="2285909" indent="0" algn="ctr">
              <a:buNone/>
              <a:defRPr sz="1600"/>
            </a:lvl6pPr>
            <a:lvl7pPr marL="2743091" indent="0" algn="ctr">
              <a:buNone/>
              <a:defRPr sz="1600"/>
            </a:lvl7pPr>
            <a:lvl8pPr marL="3200272" indent="0" algn="ctr">
              <a:buNone/>
              <a:defRPr sz="1600"/>
            </a:lvl8pPr>
            <a:lvl9pPr marL="3657454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06476" y="7627939"/>
            <a:ext cx="3290888" cy="4381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846639" y="7627939"/>
            <a:ext cx="4937125" cy="4381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B1086-FBD2-4597-9255-E2A7F86B3AE5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0ACFC6D-0884-49F4-8345-D4B95896C42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82772" y="496354"/>
            <a:ext cx="5029200" cy="2133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6901258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800" b="0">
                <a:latin typeface="DIN Pro Bold" panose="020B0804020101020102" pitchFamily="34" charset="0"/>
                <a:cs typeface="DIN Pro Bold" panose="020B0804020101020102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DINpro" panose="020B0504020101020102" pitchFamily="34" charset="0"/>
                <a:cs typeface="DINpro" panose="020B0504020101020102" pitchFamily="34" charset="0"/>
              </a:defRPr>
            </a:lvl1pPr>
          </a:lstStyle>
          <a:p>
            <a:fld id="{2D2B1086-FBD2-4597-9255-E2A7F86B3A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901700" y="1514261"/>
            <a:ext cx="12722225" cy="60785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lnSpc>
                <a:spcPct val="114000"/>
              </a:lnSpc>
              <a:defRPr>
                <a:solidFill>
                  <a:srgbClr val="404040"/>
                </a:solidFill>
              </a:defRPr>
            </a:lvl1pPr>
            <a:lvl2pPr marL="685772" indent="-228590">
              <a:lnSpc>
                <a:spcPct val="114000"/>
              </a:lnSpc>
              <a:buFont typeface="Wingdings" panose="05000000000000000000" pitchFamily="2" charset="2"/>
              <a:buChar char="§"/>
              <a:defRPr lang="en-US" sz="1920" kern="1200" dirty="0">
                <a:solidFill>
                  <a:srgbClr val="5E5E5E"/>
                </a:solidFill>
                <a:latin typeface="DINpro" panose="020B0504020101020102" pitchFamily="34" charset="0"/>
                <a:ea typeface="+mn-ea"/>
                <a:cs typeface="DINpro" panose="020B0504020101020102" pitchFamily="34" charset="0"/>
              </a:defRPr>
            </a:lvl2pPr>
            <a:lvl3pPr>
              <a:lnSpc>
                <a:spcPct val="114000"/>
              </a:lnSpc>
              <a:defRPr/>
            </a:lvl3pPr>
            <a:lvl4pPr>
              <a:lnSpc>
                <a:spcPct val="114000"/>
              </a:lnSpc>
              <a:defRPr>
                <a:solidFill>
                  <a:srgbClr val="404040"/>
                </a:solidFill>
              </a:defRPr>
            </a:lvl4pPr>
            <a:lvl5pPr>
              <a:lnSpc>
                <a:spcPct val="114000"/>
              </a:lnSpc>
              <a:defRPr>
                <a:solidFill>
                  <a:srgbClr val="40404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marL="685772" lvl="1" indent="-228590" algn="l" defTabSz="914364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98989"/>
              </a:buClr>
              <a:buFont typeface="Calibri" panose="020F0502020204030204" pitchFamily="34" charset="0"/>
              <a:buChar char="▪"/>
            </a:pPr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1906094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-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32FF9340-71AD-420E-B479-6B98AD16E3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8368" y="2335855"/>
            <a:ext cx="12722225" cy="55625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lnSpc>
                <a:spcPct val="114000"/>
              </a:lnSpc>
              <a:defRPr>
                <a:solidFill>
                  <a:srgbClr val="404040"/>
                </a:solidFill>
              </a:defRPr>
            </a:lvl1pPr>
            <a:lvl2pPr marL="685772" indent="-228590">
              <a:lnSpc>
                <a:spcPct val="114000"/>
              </a:lnSpc>
              <a:buFont typeface="Wingdings" panose="05000000000000000000" pitchFamily="2" charset="2"/>
              <a:buChar char="§"/>
              <a:defRPr lang="en-US" sz="1920" kern="1200" dirty="0">
                <a:solidFill>
                  <a:srgbClr val="5E5E5E"/>
                </a:solidFill>
                <a:latin typeface="DINpro" panose="020B0504020101020102" pitchFamily="34" charset="0"/>
                <a:ea typeface="+mn-ea"/>
                <a:cs typeface="DINpro" panose="020B0504020101020102" pitchFamily="34" charset="0"/>
              </a:defRPr>
            </a:lvl2pPr>
            <a:lvl3pPr>
              <a:lnSpc>
                <a:spcPct val="114000"/>
              </a:lnSpc>
              <a:defRPr/>
            </a:lvl3pPr>
            <a:lvl4pPr>
              <a:lnSpc>
                <a:spcPct val="114000"/>
              </a:lnSpc>
              <a:defRPr>
                <a:solidFill>
                  <a:srgbClr val="404040"/>
                </a:solidFill>
              </a:defRPr>
            </a:lvl4pPr>
            <a:lvl5pPr>
              <a:lnSpc>
                <a:spcPct val="114000"/>
              </a:lnSpc>
              <a:defRPr>
                <a:solidFill>
                  <a:srgbClr val="40404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marL="685772" lvl="1" indent="-228590" algn="l" defTabSz="914364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98989"/>
              </a:buClr>
              <a:buFont typeface="Calibri" panose="020F0502020204030204" pitchFamily="34" charset="0"/>
              <a:buChar char="▪"/>
            </a:pPr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DF2F4737-59FB-439D-8DA9-ED91AE01AD6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01701" y="1390249"/>
            <a:ext cx="8653144" cy="677713"/>
          </a:xfrm>
        </p:spPr>
        <p:txBody>
          <a:bodyPr anchor="b"/>
          <a:lstStyle>
            <a:lvl1pPr marL="0" indent="0">
              <a:buNone/>
              <a:defRPr sz="2880" b="0">
                <a:solidFill>
                  <a:srgbClr val="76B900"/>
                </a:solidFill>
                <a:latin typeface="DIN Pro Bold" panose="020B0804020101020102" pitchFamily="34" charset="0"/>
                <a:cs typeface="DIN Pro Bold" panose="020B0804020101020102" pitchFamily="34" charset="0"/>
              </a:defRPr>
            </a:lvl1pPr>
            <a:lvl2pPr marL="457182" indent="0">
              <a:buNone/>
              <a:defRPr sz="2000" b="1"/>
            </a:lvl2pPr>
            <a:lvl3pPr marL="914364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1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800" b="0">
                <a:latin typeface="DIN Pro Bold" panose="020B0804020101020102" pitchFamily="34" charset="0"/>
                <a:cs typeface="DIN Pro Bold" panose="020B0804020101020102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DINpro" panose="020B0504020101020102" pitchFamily="34" charset="0"/>
                <a:cs typeface="DINpro" panose="020B0504020101020102" pitchFamily="34" charset="0"/>
              </a:defRPr>
            </a:lvl1pPr>
          </a:lstStyle>
          <a:p>
            <a:fld id="{2D2B1086-FBD2-4597-9255-E2A7F86B3AE5}" type="slidenum">
              <a:rPr lang="en-US" smtClean="0"/>
              <a:pPr/>
              <a:t>‹#›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2179356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 w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27EDC57-BAAD-4719-AA16-1C612F0F6E63}"/>
              </a:ext>
            </a:extLst>
          </p:cNvPr>
          <p:cNvSpPr/>
          <p:nvPr userDrawn="1"/>
        </p:nvSpPr>
        <p:spPr>
          <a:xfrm>
            <a:off x="1227228" y="5705856"/>
            <a:ext cx="12172135" cy="202735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8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800" b="0">
                <a:latin typeface="DIN Pro Bold" panose="020B0804020101020102" pitchFamily="34" charset="0"/>
                <a:cs typeface="DIN Pro Bold" panose="020B0804020101020102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DINpro" panose="020B0504020101020102" pitchFamily="34" charset="0"/>
                <a:cs typeface="DINpro" panose="020B0504020101020102" pitchFamily="34" charset="0"/>
              </a:defRPr>
            </a:lvl1pPr>
          </a:lstStyle>
          <a:p>
            <a:fld id="{2D2B1086-FBD2-4597-9255-E2A7F86B3A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901700" y="1514261"/>
            <a:ext cx="12722225" cy="60785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lnSpc>
                <a:spcPct val="114000"/>
              </a:lnSpc>
              <a:defRPr/>
            </a:lvl1pPr>
            <a:lvl2pPr marL="685772" indent="-228590">
              <a:lnSpc>
                <a:spcPct val="114000"/>
              </a:lnSpc>
              <a:buFont typeface="Wingdings" panose="05000000000000000000" pitchFamily="2" charset="2"/>
              <a:buChar char="§"/>
              <a:defRPr lang="en-US" sz="1920" kern="1200" dirty="0">
                <a:solidFill>
                  <a:srgbClr val="5E5E5E"/>
                </a:solidFill>
                <a:latin typeface="DINpro" panose="020B0504020101020102" pitchFamily="34" charset="0"/>
                <a:ea typeface="+mn-ea"/>
                <a:cs typeface="DINpro" panose="020B0504020101020102" pitchFamily="34" charset="0"/>
              </a:defRPr>
            </a:lvl2pPr>
            <a:lvl3pPr>
              <a:lnSpc>
                <a:spcPct val="114000"/>
              </a:lnSpc>
              <a:defRPr/>
            </a:lvl3pPr>
            <a:lvl4pPr>
              <a:lnSpc>
                <a:spcPct val="114000"/>
              </a:lnSpc>
              <a:defRPr/>
            </a:lvl4pPr>
            <a:lvl5pPr>
              <a:lnSpc>
                <a:spcPct val="114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marL="685772" lvl="1" indent="-228590" algn="l" defTabSz="914364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98989"/>
              </a:buClr>
              <a:buFont typeface="Calibri" panose="020F0502020204030204" pitchFamily="34" charset="0"/>
              <a:buChar char="▪"/>
            </a:pPr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51CC769-AF8D-4A89-A9AA-3283EA42743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1305969" y="5766816"/>
            <a:ext cx="11952832" cy="174650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>
              <a:lnSpc>
                <a:spcPct val="114000"/>
              </a:lnSpc>
              <a:buNone/>
              <a:defRPr/>
            </a:lvl1pPr>
            <a:lvl2pPr marL="685772" indent="-228590">
              <a:lnSpc>
                <a:spcPct val="114000"/>
              </a:lnSpc>
              <a:buFont typeface="Wingdings" panose="05000000000000000000" pitchFamily="2" charset="2"/>
              <a:buChar char="§"/>
              <a:defRPr lang="en-US" sz="1920" kern="1200" dirty="0">
                <a:solidFill>
                  <a:srgbClr val="5E5E5E"/>
                </a:solidFill>
                <a:latin typeface="DINpro" panose="020B0504020101020102" pitchFamily="34" charset="0"/>
                <a:ea typeface="+mn-ea"/>
                <a:cs typeface="DINpro" panose="020B0504020101020102" pitchFamily="34" charset="0"/>
              </a:defRPr>
            </a:lvl2pPr>
            <a:lvl3pPr>
              <a:lnSpc>
                <a:spcPct val="114000"/>
              </a:lnSpc>
              <a:defRPr/>
            </a:lvl3pPr>
            <a:lvl4pPr>
              <a:lnSpc>
                <a:spcPct val="114000"/>
              </a:lnSpc>
              <a:defRPr/>
            </a:lvl4pPr>
            <a:lvl5pPr>
              <a:lnSpc>
                <a:spcPct val="114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EC2FE04B-7C3D-49CC-B853-0EBF9173C56C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1450975" y="6284381"/>
            <a:ext cx="11807825" cy="122893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lnSpc>
                <a:spcPct val="114000"/>
              </a:lnSpc>
              <a:defRPr/>
            </a:lvl1pPr>
            <a:lvl2pPr marL="685772" indent="-228590">
              <a:lnSpc>
                <a:spcPct val="114000"/>
              </a:lnSpc>
              <a:buFont typeface="Wingdings" panose="05000000000000000000" pitchFamily="2" charset="2"/>
              <a:buChar char="§"/>
              <a:defRPr lang="en-US" sz="1920" kern="1200" dirty="0">
                <a:solidFill>
                  <a:srgbClr val="5E5E5E"/>
                </a:solidFill>
                <a:latin typeface="DINpro" panose="020B0504020101020102" pitchFamily="34" charset="0"/>
                <a:ea typeface="+mn-ea"/>
                <a:cs typeface="DINpro" panose="020B0504020101020102" pitchFamily="34" charset="0"/>
              </a:defRPr>
            </a:lvl2pPr>
            <a:lvl3pPr>
              <a:lnSpc>
                <a:spcPct val="114000"/>
              </a:lnSpc>
              <a:defRPr/>
            </a:lvl3pPr>
            <a:lvl4pPr>
              <a:lnSpc>
                <a:spcPct val="114000"/>
              </a:lnSpc>
              <a:defRPr/>
            </a:lvl4pPr>
            <a:lvl5pPr>
              <a:lnSpc>
                <a:spcPct val="114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marL="685772" lvl="1" indent="-228590" algn="l" defTabSz="914364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98989"/>
              </a:buClr>
              <a:buFont typeface="Calibri" panose="020F0502020204030204" pitchFamily="34" charset="0"/>
              <a:buChar char="▪"/>
            </a:pPr>
            <a:r>
              <a:rPr lang="en-US" dirty="0"/>
              <a:t>Second level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5330996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800" b="0">
                <a:latin typeface="DIN Pro Bold" panose="020B0804020101020102" pitchFamily="34" charset="0"/>
                <a:cs typeface="DIN Pro Bold" panose="020B0804020101020102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DINpro" panose="020B0504020101020102" pitchFamily="34" charset="0"/>
                <a:cs typeface="DINpro" panose="020B0504020101020102" pitchFamily="34" charset="0"/>
              </a:defRPr>
            </a:lvl1pPr>
          </a:lstStyle>
          <a:p>
            <a:fld id="{2D2B1086-FBD2-4597-9255-E2A7F86B3A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4970780" y="2846968"/>
            <a:ext cx="8653145" cy="37947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lnSpc>
                <a:spcPct val="114000"/>
              </a:lnSpc>
              <a:defRPr/>
            </a:lvl1pPr>
            <a:lvl2pPr marL="685772" indent="-228590">
              <a:lnSpc>
                <a:spcPct val="114000"/>
              </a:lnSpc>
              <a:buFont typeface="Wingdings" panose="05000000000000000000" pitchFamily="2" charset="2"/>
              <a:buChar char="§"/>
              <a:defRPr lang="en-US" sz="1920" kern="1200" dirty="0">
                <a:solidFill>
                  <a:srgbClr val="5E5E5E"/>
                </a:solidFill>
                <a:latin typeface="DINpro" panose="020B0504020101020102" pitchFamily="34" charset="0"/>
                <a:ea typeface="+mn-ea"/>
                <a:cs typeface="DINpro" panose="020B0504020101020102" pitchFamily="34" charset="0"/>
              </a:defRPr>
            </a:lvl2pPr>
            <a:lvl3pPr>
              <a:lnSpc>
                <a:spcPct val="114000"/>
              </a:lnSpc>
              <a:defRPr/>
            </a:lvl3pPr>
            <a:lvl4pPr>
              <a:lnSpc>
                <a:spcPct val="114000"/>
              </a:lnSpc>
              <a:defRPr/>
            </a:lvl4pPr>
            <a:lvl5pPr>
              <a:lnSpc>
                <a:spcPct val="114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marL="685772" lvl="1" indent="-228590" algn="l" defTabSz="914364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98989"/>
              </a:buClr>
              <a:buFont typeface="Calibri" panose="020F0502020204030204" pitchFamily="34" charset="0"/>
              <a:buChar char="▪"/>
            </a:pPr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7FBF3F10-BD91-4AED-ABC5-460037C1E5A0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901701" y="2747590"/>
            <a:ext cx="3747133" cy="3794760"/>
          </a:xfrm>
        </p:spPr>
        <p:txBody>
          <a:bodyPr/>
          <a:lstStyle>
            <a:lvl1pPr marL="0" indent="0">
              <a:buNone/>
              <a:defRPr sz="3200"/>
            </a:lvl1pPr>
            <a:lvl2pPr marL="457182" indent="0">
              <a:buNone/>
              <a:defRPr sz="2800"/>
            </a:lvl2pPr>
            <a:lvl3pPr marL="914364" indent="0">
              <a:buNone/>
              <a:defRPr sz="2400"/>
            </a:lvl3pPr>
            <a:lvl4pPr marL="1371545" indent="0">
              <a:buNone/>
              <a:defRPr sz="2000"/>
            </a:lvl4pPr>
            <a:lvl5pPr marL="1828727" indent="0">
              <a:buNone/>
              <a:defRPr sz="2000"/>
            </a:lvl5pPr>
            <a:lvl6pPr marL="2285909" indent="0">
              <a:buNone/>
              <a:defRPr sz="2000"/>
            </a:lvl6pPr>
            <a:lvl7pPr marL="2743091" indent="0">
              <a:buNone/>
              <a:defRPr sz="2000"/>
            </a:lvl7pPr>
            <a:lvl8pPr marL="3200272" indent="0">
              <a:buNone/>
              <a:defRPr sz="2000"/>
            </a:lvl8pPr>
            <a:lvl9pPr marL="3657454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CCE5C5D6-FDBE-4E83-84F7-FBA0082EC4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970780" y="1620942"/>
            <a:ext cx="8653144" cy="989012"/>
          </a:xfrm>
        </p:spPr>
        <p:txBody>
          <a:bodyPr anchor="b"/>
          <a:lstStyle>
            <a:lvl1pPr marL="0" indent="0">
              <a:buNone/>
              <a:defRPr sz="2880" b="0">
                <a:solidFill>
                  <a:srgbClr val="76B900"/>
                </a:solidFill>
                <a:latin typeface="DIN Pro Bold" panose="020B0804020101020102" pitchFamily="34" charset="0"/>
                <a:cs typeface="DIN Pro Bold" panose="020B0804020101020102" pitchFamily="34" charset="0"/>
              </a:defRPr>
            </a:lvl1pPr>
            <a:lvl2pPr marL="457182" indent="0">
              <a:buNone/>
              <a:defRPr sz="2000" b="1"/>
            </a:lvl2pPr>
            <a:lvl3pPr marL="914364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1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374040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0" y="1193800"/>
            <a:ext cx="10684042" cy="70358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166435" y="1889759"/>
            <a:ext cx="9495322" cy="1132841"/>
          </a:xfrm>
        </p:spPr>
        <p:txBody>
          <a:bodyPr anchor="t">
            <a:normAutofit/>
          </a:bodyPr>
          <a:lstStyle>
            <a:lvl1pPr marL="0" indent="0">
              <a:buNone/>
              <a:defRPr sz="3400" b="0">
                <a:solidFill>
                  <a:schemeClr val="accent1"/>
                </a:solidFill>
                <a:latin typeface="Univers 45 Light" panose="020B0500000000000000" pitchFamily="34" charset="0"/>
              </a:defRPr>
            </a:lvl1pPr>
            <a:lvl2pPr>
              <a:defRPr>
                <a:solidFill>
                  <a:schemeClr val="bg1"/>
                </a:solidFill>
                <a:latin typeface="Century Gothic" pitchFamily="34" charset="0"/>
              </a:defRPr>
            </a:lvl2pPr>
            <a:lvl3pPr>
              <a:defRPr>
                <a:solidFill>
                  <a:schemeClr val="bg1"/>
                </a:solidFill>
                <a:latin typeface="Century Gothic" pitchFamily="34" charset="0"/>
              </a:defRPr>
            </a:lvl3pPr>
            <a:lvl4pPr>
              <a:defRPr>
                <a:solidFill>
                  <a:schemeClr val="bg1"/>
                </a:solidFill>
                <a:latin typeface="Century Gothic" pitchFamily="34" charset="0"/>
              </a:defRPr>
            </a:lvl4pPr>
            <a:lvl5pPr>
              <a:defRPr>
                <a:latin typeface="Century Gothic" pitchFamily="34" charset="0"/>
              </a:defRPr>
            </a:lvl5pPr>
          </a:lstStyle>
          <a:p>
            <a:pPr lvl="0"/>
            <a:endParaRPr lang="en-US" dirty="0"/>
          </a:p>
          <a:p>
            <a:pPr lvl="0"/>
            <a:r>
              <a:rPr lang="en-US" dirty="0"/>
              <a:t>Section title goes here</a:t>
            </a:r>
          </a:p>
        </p:txBody>
      </p:sp>
      <p:sp>
        <p:nvSpPr>
          <p:cNvPr id="18" name="Rectangle 17"/>
          <p:cNvSpPr/>
          <p:nvPr userDrawn="1"/>
        </p:nvSpPr>
        <p:spPr bwMode="auto">
          <a:xfrm flipV="1">
            <a:off x="0" y="3022600"/>
            <a:ext cx="6908800" cy="9525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0" name="Rectangle 9"/>
          <p:cNvSpPr/>
          <p:nvPr userDrawn="1"/>
        </p:nvSpPr>
        <p:spPr bwMode="auto">
          <a:xfrm flipV="1">
            <a:off x="52671" y="3113404"/>
            <a:ext cx="6856130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1" name="Isosceles Triangle 20"/>
          <p:cNvSpPr/>
          <p:nvPr userDrawn="1"/>
        </p:nvSpPr>
        <p:spPr bwMode="auto">
          <a:xfrm rot="5400000">
            <a:off x="-158952" y="2997602"/>
            <a:ext cx="471638" cy="153735"/>
          </a:xfrm>
          <a:prstGeom prst="triangl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7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731520" y="3387723"/>
            <a:ext cx="9495322" cy="584199"/>
          </a:xfrm>
        </p:spPr>
        <p:txBody>
          <a:bodyPr anchor="t">
            <a:normAutofit/>
          </a:bodyPr>
          <a:lstStyle>
            <a:lvl1pPr marL="0" indent="0">
              <a:buNone/>
              <a:defRPr sz="3200" b="0">
                <a:solidFill>
                  <a:schemeClr val="tx1">
                    <a:lumMod val="65000"/>
                    <a:lumOff val="35000"/>
                  </a:schemeClr>
                </a:solidFill>
                <a:latin typeface="Univers 45 Light" panose="020B0500000000000000" pitchFamily="34" charset="0"/>
              </a:defRPr>
            </a:lvl1pPr>
            <a:lvl2pPr>
              <a:defRPr>
                <a:solidFill>
                  <a:schemeClr val="bg1"/>
                </a:solidFill>
                <a:latin typeface="Century Gothic" pitchFamily="34" charset="0"/>
              </a:defRPr>
            </a:lvl2pPr>
            <a:lvl3pPr>
              <a:defRPr>
                <a:solidFill>
                  <a:schemeClr val="bg1"/>
                </a:solidFill>
                <a:latin typeface="Century Gothic" pitchFamily="34" charset="0"/>
              </a:defRPr>
            </a:lvl3pPr>
            <a:lvl4pPr>
              <a:defRPr>
                <a:solidFill>
                  <a:schemeClr val="bg1"/>
                </a:solidFill>
                <a:latin typeface="Century Gothic" pitchFamily="34" charset="0"/>
              </a:defRPr>
            </a:lvl4pPr>
            <a:lvl5pPr>
              <a:defRPr>
                <a:latin typeface="Century Gothic" pitchFamily="34" charset="0"/>
              </a:defRPr>
            </a:lvl5pPr>
          </a:lstStyle>
          <a:p>
            <a:pPr lvl="0"/>
            <a:r>
              <a:rPr lang="en-US" dirty="0"/>
              <a:t>Sub-section title goes here</a:t>
            </a:r>
          </a:p>
        </p:txBody>
      </p:sp>
      <p:sp>
        <p:nvSpPr>
          <p:cNvPr id="3" name="Isosceles Triangle 2"/>
          <p:cNvSpPr/>
          <p:nvPr userDrawn="1"/>
        </p:nvSpPr>
        <p:spPr bwMode="auto">
          <a:xfrm rot="10800000">
            <a:off x="565150" y="3159123"/>
            <a:ext cx="469900" cy="228600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185354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 and big 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800" b="0">
                <a:latin typeface="DIN Pro Bold" panose="020B0804020101020102" pitchFamily="34" charset="0"/>
                <a:cs typeface="DIN Pro Bold" panose="020B0804020101020102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DINpro" panose="020B0504020101020102" pitchFamily="34" charset="0"/>
                <a:cs typeface="DINpro" panose="020B0504020101020102" pitchFamily="34" charset="0"/>
              </a:defRPr>
            </a:lvl1pPr>
          </a:lstStyle>
          <a:p>
            <a:fld id="{2D2B1086-FBD2-4597-9255-E2A7F86B3A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F4C6DFB9-3A77-4B04-B375-0E57D6F4410F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901701" y="2525815"/>
            <a:ext cx="10996134" cy="4792835"/>
          </a:xfrm>
        </p:spPr>
        <p:txBody>
          <a:bodyPr/>
          <a:lstStyle>
            <a:lvl1pPr marL="0" indent="0">
              <a:buNone/>
              <a:defRPr sz="3200"/>
            </a:lvl1pPr>
            <a:lvl2pPr marL="457182" indent="0">
              <a:buNone/>
              <a:defRPr sz="2800"/>
            </a:lvl2pPr>
            <a:lvl3pPr marL="914364" indent="0">
              <a:buNone/>
              <a:defRPr sz="2400"/>
            </a:lvl3pPr>
            <a:lvl4pPr marL="1371545" indent="0">
              <a:buNone/>
              <a:defRPr sz="2000"/>
            </a:lvl4pPr>
            <a:lvl5pPr marL="1828727" indent="0">
              <a:buNone/>
              <a:defRPr sz="2000"/>
            </a:lvl5pPr>
            <a:lvl6pPr marL="2285909" indent="0">
              <a:buNone/>
              <a:defRPr sz="2000"/>
            </a:lvl6pPr>
            <a:lvl7pPr marL="2743091" indent="0">
              <a:buNone/>
              <a:defRPr sz="2000"/>
            </a:lvl7pPr>
            <a:lvl8pPr marL="3200272" indent="0">
              <a:buNone/>
              <a:defRPr sz="2000"/>
            </a:lvl8pPr>
            <a:lvl9pPr marL="3657454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2A9A9B66-70C7-470A-880E-3FDE2A9312A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01701" y="1390249"/>
            <a:ext cx="8653144" cy="677713"/>
          </a:xfrm>
        </p:spPr>
        <p:txBody>
          <a:bodyPr anchor="b"/>
          <a:lstStyle>
            <a:lvl1pPr marL="0" indent="0">
              <a:buNone/>
              <a:defRPr sz="2880" b="0">
                <a:solidFill>
                  <a:srgbClr val="76B900"/>
                </a:solidFill>
                <a:latin typeface="DIN Pro Bold" panose="020B0804020101020102" pitchFamily="34" charset="0"/>
                <a:cs typeface="DIN Pro Bold" panose="020B0804020101020102" pitchFamily="34" charset="0"/>
              </a:defRPr>
            </a:lvl1pPr>
            <a:lvl2pPr marL="457182" indent="0">
              <a:buNone/>
              <a:defRPr sz="2000" b="1"/>
            </a:lvl2pPr>
            <a:lvl3pPr marL="914364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1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2279928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8539" y="2051050"/>
            <a:ext cx="12619037" cy="3424238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8539" y="5507039"/>
            <a:ext cx="12619037" cy="1800226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2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6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4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2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9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7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06476" y="7627939"/>
            <a:ext cx="3290888" cy="4381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846639" y="7627939"/>
            <a:ext cx="4937125" cy="4381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B1086-FBD2-4597-9255-E2A7F86B3AE5}" type="slidenum">
              <a:rPr lang="en-US" smtClean="0"/>
              <a:t>‹#›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6083005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06477" y="2190750"/>
            <a:ext cx="6232525" cy="5221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391401" y="2190750"/>
            <a:ext cx="6232525" cy="5221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06476" y="7627939"/>
            <a:ext cx="3290888" cy="4381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46639" y="7627939"/>
            <a:ext cx="4937125" cy="4381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B1086-FBD2-4597-9255-E2A7F86B3AE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BC58BA1E-F097-4639-AF8D-5567FF67311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01701" y="1390249"/>
            <a:ext cx="8653144" cy="677713"/>
          </a:xfrm>
        </p:spPr>
        <p:txBody>
          <a:bodyPr anchor="b"/>
          <a:lstStyle>
            <a:lvl1pPr marL="0" indent="0">
              <a:buNone/>
              <a:defRPr sz="2880" b="0">
                <a:solidFill>
                  <a:srgbClr val="76B900"/>
                </a:solidFill>
                <a:latin typeface="DIN Pro Bold" panose="020B0804020101020102" pitchFamily="34" charset="0"/>
                <a:cs typeface="DIN Pro Bold" panose="020B0804020101020102" pitchFamily="34" charset="0"/>
              </a:defRPr>
            </a:lvl1pPr>
            <a:lvl2pPr marL="457182" indent="0">
              <a:buNone/>
              <a:defRPr sz="2000" b="1"/>
            </a:lvl2pPr>
            <a:lvl3pPr marL="914364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1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0022723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BC58BA1E-F097-4639-AF8D-5567FF67311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01701" y="1390249"/>
            <a:ext cx="8653144" cy="677713"/>
          </a:xfrm>
        </p:spPr>
        <p:txBody>
          <a:bodyPr anchor="b"/>
          <a:lstStyle>
            <a:lvl1pPr marL="0" indent="0">
              <a:buNone/>
              <a:defRPr sz="2880" b="0">
                <a:solidFill>
                  <a:srgbClr val="76B900"/>
                </a:solidFill>
                <a:latin typeface="DIN Pro Bold" panose="020B0804020101020102" pitchFamily="34" charset="0"/>
                <a:cs typeface="DIN Pro Bold" panose="020B0804020101020102" pitchFamily="34" charset="0"/>
              </a:defRPr>
            </a:lvl1pPr>
            <a:lvl2pPr marL="457182" indent="0">
              <a:buNone/>
              <a:defRPr sz="2000" b="1"/>
            </a:lvl2pPr>
            <a:lvl3pPr marL="914364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1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DE0308E-0753-4D0A-BB13-D737340BB1FD}"/>
              </a:ext>
            </a:extLst>
          </p:cNvPr>
          <p:cNvGrpSpPr/>
          <p:nvPr userDrawn="1"/>
        </p:nvGrpSpPr>
        <p:grpSpPr>
          <a:xfrm>
            <a:off x="1645920" y="4095102"/>
            <a:ext cx="10698480" cy="2097835"/>
            <a:chOff x="517060" y="2221428"/>
            <a:chExt cx="13813091" cy="2413007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A8E94836-9121-4E97-B451-CBEF0DFA917A}"/>
                </a:ext>
              </a:extLst>
            </p:cNvPr>
            <p:cNvCxnSpPr/>
            <p:nvPr/>
          </p:nvCxnSpPr>
          <p:spPr>
            <a:xfrm>
              <a:off x="517060" y="2761718"/>
              <a:ext cx="13813091" cy="0"/>
            </a:xfrm>
            <a:prstGeom prst="line">
              <a:avLst/>
            </a:prstGeom>
            <a:solidFill>
              <a:schemeClr val="bg1"/>
            </a:solidFill>
            <a:ln w="22225"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F98418F-45C4-48A7-85E0-B7B7EE1975CC}"/>
                </a:ext>
              </a:extLst>
            </p:cNvPr>
            <p:cNvCxnSpPr/>
            <p:nvPr/>
          </p:nvCxnSpPr>
          <p:spPr>
            <a:xfrm>
              <a:off x="517060" y="3345270"/>
              <a:ext cx="13813091" cy="0"/>
            </a:xfrm>
            <a:prstGeom prst="line">
              <a:avLst/>
            </a:prstGeom>
            <a:solidFill>
              <a:schemeClr val="bg1"/>
            </a:solidFill>
            <a:ln w="22225"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0DFA5BE0-1BFD-48C4-8838-3FBD285FADFE}"/>
                </a:ext>
              </a:extLst>
            </p:cNvPr>
            <p:cNvCxnSpPr/>
            <p:nvPr/>
          </p:nvCxnSpPr>
          <p:spPr>
            <a:xfrm>
              <a:off x="517060" y="2221428"/>
              <a:ext cx="13813091" cy="0"/>
            </a:xfrm>
            <a:prstGeom prst="line">
              <a:avLst/>
            </a:prstGeom>
            <a:solidFill>
              <a:schemeClr val="bg1"/>
            </a:solidFill>
            <a:ln w="22225"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53B0B87-F1B1-4052-A5C6-BD6694E5C4F8}"/>
                </a:ext>
              </a:extLst>
            </p:cNvPr>
            <p:cNvCxnSpPr/>
            <p:nvPr/>
          </p:nvCxnSpPr>
          <p:spPr>
            <a:xfrm>
              <a:off x="517060" y="4017772"/>
              <a:ext cx="13813091" cy="0"/>
            </a:xfrm>
            <a:prstGeom prst="line">
              <a:avLst/>
            </a:prstGeom>
            <a:solidFill>
              <a:schemeClr val="bg1"/>
            </a:solidFill>
            <a:ln w="22225"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581B3A5E-377D-4A79-8A01-C6B72FA92C92}"/>
                </a:ext>
              </a:extLst>
            </p:cNvPr>
            <p:cNvCxnSpPr>
              <a:cxnSpLocks/>
            </p:cNvCxnSpPr>
            <p:nvPr/>
          </p:nvCxnSpPr>
          <p:spPr>
            <a:xfrm>
              <a:off x="517060" y="4634435"/>
              <a:ext cx="13813091" cy="0"/>
            </a:xfrm>
            <a:prstGeom prst="line">
              <a:avLst/>
            </a:prstGeom>
            <a:solidFill>
              <a:schemeClr val="bg1"/>
            </a:solidFill>
            <a:ln w="22225"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F99CB11-62A8-46D1-B1AF-33ABEF778018}"/>
              </a:ext>
            </a:extLst>
          </p:cNvPr>
          <p:cNvGrpSpPr/>
          <p:nvPr userDrawn="1"/>
        </p:nvGrpSpPr>
        <p:grpSpPr>
          <a:xfrm>
            <a:off x="1645920" y="6726693"/>
            <a:ext cx="10698480" cy="562921"/>
            <a:chOff x="517060" y="1416163"/>
            <a:chExt cx="13813091" cy="647495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B6F85E1F-4568-4B3F-A6A6-CCE3A19D7B36}"/>
                </a:ext>
              </a:extLst>
            </p:cNvPr>
            <p:cNvCxnSpPr/>
            <p:nvPr/>
          </p:nvCxnSpPr>
          <p:spPr>
            <a:xfrm>
              <a:off x="517060" y="2063658"/>
              <a:ext cx="13813091" cy="0"/>
            </a:xfrm>
            <a:prstGeom prst="line">
              <a:avLst/>
            </a:prstGeom>
            <a:solidFill>
              <a:schemeClr val="bg1"/>
            </a:solidFill>
            <a:ln w="22225"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B66AD80F-66B0-4825-B559-DAD2EC32BFF1}"/>
                </a:ext>
              </a:extLst>
            </p:cNvPr>
            <p:cNvCxnSpPr/>
            <p:nvPr/>
          </p:nvCxnSpPr>
          <p:spPr>
            <a:xfrm>
              <a:off x="517060" y="1416163"/>
              <a:ext cx="13813091" cy="0"/>
            </a:xfrm>
            <a:prstGeom prst="line">
              <a:avLst/>
            </a:prstGeom>
            <a:solidFill>
              <a:schemeClr val="bg1"/>
            </a:solidFill>
            <a:ln w="22225"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7D15506-E5B0-46F0-BB3F-9804187817F9}"/>
              </a:ext>
            </a:extLst>
          </p:cNvPr>
          <p:cNvCxnSpPr/>
          <p:nvPr userDrawn="1"/>
        </p:nvCxnSpPr>
        <p:spPr>
          <a:xfrm>
            <a:off x="1638769" y="7807780"/>
            <a:ext cx="10698480" cy="0"/>
          </a:xfrm>
          <a:prstGeom prst="line">
            <a:avLst/>
          </a:prstGeom>
          <a:solidFill>
            <a:schemeClr val="bg1"/>
          </a:solidFill>
          <a:ln w="22225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5CE6300-9AA1-44FF-BA35-707E41C187AD}"/>
              </a:ext>
            </a:extLst>
          </p:cNvPr>
          <p:cNvCxnSpPr/>
          <p:nvPr userDrawn="1"/>
        </p:nvCxnSpPr>
        <p:spPr>
          <a:xfrm>
            <a:off x="1645920" y="3638861"/>
            <a:ext cx="10698480" cy="0"/>
          </a:xfrm>
          <a:prstGeom prst="line">
            <a:avLst/>
          </a:prstGeom>
          <a:solidFill>
            <a:schemeClr val="bg1"/>
          </a:solidFill>
          <a:ln w="38100">
            <a:solidFill>
              <a:srgbClr val="6E6E6E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4DAF0A74-DA33-4579-807E-CE30F51AD1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44369" y="2190750"/>
            <a:ext cx="11405210" cy="5221288"/>
          </a:xfrm>
        </p:spPr>
        <p:txBody>
          <a:bodyPr/>
          <a:lstStyle>
            <a:lvl1pPr>
              <a:defRPr>
                <a:latin typeface="DIN Pro Regular" panose="020B0504020101020102" pitchFamily="34" charset="0"/>
                <a:cs typeface="DIN Pro Regular" panose="020B0504020101020102" pitchFamily="34" charset="0"/>
              </a:defRPr>
            </a:lvl1pPr>
            <a:lvl2pPr>
              <a:defRPr>
                <a:latin typeface="DIN Pro Regular" panose="020B0504020101020102" pitchFamily="34" charset="0"/>
                <a:cs typeface="DIN Pro Regular" panose="020B0504020101020102" pitchFamily="34" charset="0"/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B1086-FBD2-4597-9255-E2A7F86B3AE5}" type="slidenum">
              <a:rPr lang="en-US" smtClean="0"/>
              <a:t>‹#›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868350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8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006476" y="7627939"/>
            <a:ext cx="3290888" cy="4381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846639" y="7627939"/>
            <a:ext cx="4937125" cy="4381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B1086-FBD2-4597-9255-E2A7F86B3AE5}" type="slidenum">
              <a:rPr lang="en-US" smtClean="0"/>
              <a:t>‹#›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2462850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1006476" y="7627939"/>
            <a:ext cx="3290888" cy="4381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846639" y="7627939"/>
            <a:ext cx="4937125" cy="4381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B1086-FBD2-4597-9255-E2A7F86B3AE5}" type="slidenum">
              <a:rPr lang="en-US" smtClean="0"/>
              <a:t>‹#›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5027865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8063" y="549276"/>
            <a:ext cx="4718050" cy="19192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19826" y="1184276"/>
            <a:ext cx="7407275" cy="58483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8063" y="2468564"/>
            <a:ext cx="4718050" cy="4573588"/>
          </a:xfrm>
        </p:spPr>
        <p:txBody>
          <a:bodyPr/>
          <a:lstStyle>
            <a:lvl1pPr marL="0" indent="0">
              <a:buNone/>
              <a:defRPr sz="1600"/>
            </a:lvl1pPr>
            <a:lvl2pPr marL="457182" indent="0">
              <a:buNone/>
              <a:defRPr sz="1400"/>
            </a:lvl2pPr>
            <a:lvl3pPr marL="914364" indent="0">
              <a:buNone/>
              <a:defRPr sz="1200"/>
            </a:lvl3pPr>
            <a:lvl4pPr marL="1371545" indent="0">
              <a:buNone/>
              <a:defRPr sz="1000"/>
            </a:lvl4pPr>
            <a:lvl5pPr marL="1828727" indent="0">
              <a:buNone/>
              <a:defRPr sz="1000"/>
            </a:lvl5pPr>
            <a:lvl6pPr marL="2285909" indent="0">
              <a:buNone/>
              <a:defRPr sz="1000"/>
            </a:lvl6pPr>
            <a:lvl7pPr marL="2743091" indent="0">
              <a:buNone/>
              <a:defRPr sz="1000"/>
            </a:lvl7pPr>
            <a:lvl8pPr marL="3200272" indent="0">
              <a:buNone/>
              <a:defRPr sz="1000"/>
            </a:lvl8pPr>
            <a:lvl9pPr marL="3657454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06476" y="7627939"/>
            <a:ext cx="3290888" cy="4381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46639" y="7627939"/>
            <a:ext cx="4937125" cy="4381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B1086-FBD2-4597-9255-E2A7F86B3AE5}" type="slidenum">
              <a:rPr lang="en-US" smtClean="0"/>
              <a:t>‹#›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2194827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8063" y="549276"/>
            <a:ext cx="4718050" cy="19192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219826" y="1184276"/>
            <a:ext cx="7407275" cy="5848350"/>
          </a:xfrm>
        </p:spPr>
        <p:txBody>
          <a:bodyPr/>
          <a:lstStyle>
            <a:lvl1pPr marL="0" indent="0">
              <a:buNone/>
              <a:defRPr sz="3200"/>
            </a:lvl1pPr>
            <a:lvl2pPr marL="457182" indent="0">
              <a:buNone/>
              <a:defRPr sz="2800"/>
            </a:lvl2pPr>
            <a:lvl3pPr marL="914364" indent="0">
              <a:buNone/>
              <a:defRPr sz="2400"/>
            </a:lvl3pPr>
            <a:lvl4pPr marL="1371545" indent="0">
              <a:buNone/>
              <a:defRPr sz="2000"/>
            </a:lvl4pPr>
            <a:lvl5pPr marL="1828727" indent="0">
              <a:buNone/>
              <a:defRPr sz="2000"/>
            </a:lvl5pPr>
            <a:lvl6pPr marL="2285909" indent="0">
              <a:buNone/>
              <a:defRPr sz="2000"/>
            </a:lvl6pPr>
            <a:lvl7pPr marL="2743091" indent="0">
              <a:buNone/>
              <a:defRPr sz="2000"/>
            </a:lvl7pPr>
            <a:lvl8pPr marL="3200272" indent="0">
              <a:buNone/>
              <a:defRPr sz="2000"/>
            </a:lvl8pPr>
            <a:lvl9pPr marL="3657454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8063" y="2468564"/>
            <a:ext cx="4718050" cy="4573588"/>
          </a:xfrm>
        </p:spPr>
        <p:txBody>
          <a:bodyPr/>
          <a:lstStyle>
            <a:lvl1pPr marL="0" indent="0">
              <a:buNone/>
              <a:defRPr sz="1600"/>
            </a:lvl1pPr>
            <a:lvl2pPr marL="457182" indent="0">
              <a:buNone/>
              <a:defRPr sz="1400"/>
            </a:lvl2pPr>
            <a:lvl3pPr marL="914364" indent="0">
              <a:buNone/>
              <a:defRPr sz="1200"/>
            </a:lvl3pPr>
            <a:lvl4pPr marL="1371545" indent="0">
              <a:buNone/>
              <a:defRPr sz="1000"/>
            </a:lvl4pPr>
            <a:lvl5pPr marL="1828727" indent="0">
              <a:buNone/>
              <a:defRPr sz="1000"/>
            </a:lvl5pPr>
            <a:lvl6pPr marL="2285909" indent="0">
              <a:buNone/>
              <a:defRPr sz="1000"/>
            </a:lvl6pPr>
            <a:lvl7pPr marL="2743091" indent="0">
              <a:buNone/>
              <a:defRPr sz="1000"/>
            </a:lvl7pPr>
            <a:lvl8pPr marL="3200272" indent="0">
              <a:buNone/>
              <a:defRPr sz="1000"/>
            </a:lvl8pPr>
            <a:lvl9pPr marL="3657454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06476" y="7627939"/>
            <a:ext cx="3290888" cy="4381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46639" y="7627939"/>
            <a:ext cx="4937125" cy="4381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B1086-FBD2-4597-9255-E2A7F86B3AE5}" type="slidenum">
              <a:rPr lang="en-US" smtClean="0"/>
              <a:t>‹#›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95660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lose up of a spider&#10;&#10;Description automatically generated">
            <a:extLst>
              <a:ext uri="{FF2B5EF4-FFF2-40B4-BE49-F238E27FC236}">
                <a16:creationId xmlns:a16="http://schemas.microsoft.com/office/drawing/2014/main" id="{312387AB-4080-4B69-BFCF-F134EF12C7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0305" t="3895" r="12403" b="26543"/>
          <a:stretch/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10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B8805453-93BD-4B24-A658-29DCC011299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885186" y="5915286"/>
            <a:ext cx="2135460" cy="173150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41782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 bwMode="white">
          <a:xfrm>
            <a:off x="2578972" y="99007"/>
            <a:ext cx="10378779" cy="5516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normAutofit/>
          </a:bodyPr>
          <a:lstStyle/>
          <a:p>
            <a:pPr lvl="0"/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878713" y="1246888"/>
            <a:ext cx="12837287" cy="6472237"/>
          </a:xfrm>
        </p:spPr>
        <p:txBody>
          <a:bodyPr/>
          <a:lstStyle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262782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875801" y="1275151"/>
            <a:ext cx="5513124" cy="6475730"/>
          </a:xfrm>
          <a:ln>
            <a:noFill/>
          </a:ln>
        </p:spPr>
        <p:txBody>
          <a:bodyPr>
            <a:normAutofit/>
          </a:bodyPr>
          <a:lstStyle>
            <a:lvl1pPr>
              <a:buClr>
                <a:schemeClr val="bg2">
                  <a:lumMod val="75000"/>
                </a:schemeClr>
              </a:buClr>
              <a:defRPr sz="2400">
                <a:solidFill>
                  <a:schemeClr val="tx2"/>
                </a:solidFill>
              </a:defRPr>
            </a:lvl1pPr>
            <a:lvl2pPr>
              <a:buClr>
                <a:schemeClr val="tx1">
                  <a:lumMod val="75000"/>
                  <a:lumOff val="25000"/>
                </a:schemeClr>
              </a:buCl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buClr>
                <a:schemeClr val="bg1">
                  <a:lumMod val="50000"/>
                </a:schemeClr>
              </a:buClr>
              <a:defRPr>
                <a:solidFill>
                  <a:schemeClr val="bg1">
                    <a:lumMod val="50000"/>
                  </a:schemeClr>
                </a:solidFill>
              </a:defRPr>
            </a:lvl4pPr>
            <a:lvl5pPr>
              <a:buClr>
                <a:schemeClr val="bg1">
                  <a:lumMod val="50000"/>
                </a:schemeClr>
              </a:buClr>
              <a:defRPr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0"/>
          </p:nvPr>
        </p:nvSpPr>
        <p:spPr>
          <a:xfrm>
            <a:off x="8205849" y="1276138"/>
            <a:ext cx="5495084" cy="6475730"/>
          </a:xfrm>
          <a:ln>
            <a:noFill/>
          </a:ln>
        </p:spPr>
        <p:txBody>
          <a:bodyPr>
            <a:normAutofit/>
          </a:bodyPr>
          <a:lstStyle>
            <a:lvl1pPr>
              <a:buClr>
                <a:schemeClr val="bg2">
                  <a:lumMod val="75000"/>
                </a:schemeClr>
              </a:buClr>
              <a:defRPr sz="2400">
                <a:solidFill>
                  <a:schemeClr val="tx2"/>
                </a:solidFill>
              </a:defRPr>
            </a:lvl1pPr>
            <a:lvl2pPr>
              <a:buClr>
                <a:schemeClr val="tx1">
                  <a:lumMod val="75000"/>
                  <a:lumOff val="25000"/>
                </a:schemeClr>
              </a:buCl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buClr>
                <a:schemeClr val="bg1">
                  <a:lumMod val="50000"/>
                </a:schemeClr>
              </a:buClr>
              <a:defRPr>
                <a:solidFill>
                  <a:schemeClr val="bg1">
                    <a:lumMod val="50000"/>
                  </a:schemeClr>
                </a:solidFill>
              </a:defRPr>
            </a:lvl4pPr>
            <a:lvl5pPr>
              <a:buClr>
                <a:schemeClr val="bg1">
                  <a:lumMod val="50000"/>
                </a:schemeClr>
              </a:buClr>
              <a:defRPr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Rectangle 2"/>
          <p:cNvSpPr>
            <a:spLocks noGrp="1" noChangeArrowheads="1"/>
          </p:cNvSpPr>
          <p:nvPr>
            <p:ph type="title"/>
          </p:nvPr>
        </p:nvSpPr>
        <p:spPr bwMode="white">
          <a:xfrm>
            <a:off x="2578972" y="99007"/>
            <a:ext cx="10378779" cy="5516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normAutofit/>
          </a:bodyPr>
          <a:lstStyle/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66781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 Hori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3"/>
          </p:nvPr>
        </p:nvSpPr>
        <p:spPr>
          <a:xfrm>
            <a:off x="876798" y="1275150"/>
            <a:ext cx="12594772" cy="2608578"/>
          </a:xfrm>
          <a:ln>
            <a:noFill/>
          </a:ln>
        </p:spPr>
        <p:txBody>
          <a:bodyPr>
            <a:normAutofit/>
          </a:bodyPr>
          <a:lstStyle>
            <a:lvl1pPr>
              <a:buClr>
                <a:schemeClr val="bg2">
                  <a:lumMod val="75000"/>
                </a:schemeClr>
              </a:buClr>
              <a:defRPr sz="2400">
                <a:solidFill>
                  <a:schemeClr val="tx2"/>
                </a:solidFill>
              </a:defRPr>
            </a:lvl1pPr>
            <a:lvl2pPr>
              <a:buClr>
                <a:schemeClr val="tx1">
                  <a:lumMod val="75000"/>
                  <a:lumOff val="25000"/>
                </a:schemeClr>
              </a:buCl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buClr>
                <a:schemeClr val="bg1">
                  <a:lumMod val="50000"/>
                </a:schemeClr>
              </a:buClr>
              <a:defRPr>
                <a:solidFill>
                  <a:schemeClr val="bg1">
                    <a:lumMod val="50000"/>
                  </a:schemeClr>
                </a:solidFill>
              </a:defRPr>
            </a:lvl4pPr>
            <a:lvl5pPr>
              <a:buClr>
                <a:schemeClr val="bg1">
                  <a:lumMod val="50000"/>
                </a:schemeClr>
              </a:buClr>
              <a:defRPr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881745" y="4922300"/>
            <a:ext cx="12637749" cy="2608578"/>
          </a:xfrm>
          <a:ln>
            <a:noFill/>
          </a:ln>
        </p:spPr>
        <p:txBody>
          <a:bodyPr>
            <a:normAutofit/>
          </a:bodyPr>
          <a:lstStyle>
            <a:lvl1pPr>
              <a:buClr>
                <a:schemeClr val="bg2">
                  <a:lumMod val="75000"/>
                </a:schemeClr>
              </a:buClr>
              <a:defRPr sz="2400">
                <a:solidFill>
                  <a:schemeClr val="tx2"/>
                </a:solidFill>
              </a:defRPr>
            </a:lvl1pPr>
            <a:lvl2pPr>
              <a:buClr>
                <a:schemeClr val="tx1">
                  <a:lumMod val="75000"/>
                  <a:lumOff val="25000"/>
                </a:schemeClr>
              </a:buCl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buClr>
                <a:schemeClr val="bg1">
                  <a:lumMod val="50000"/>
                </a:schemeClr>
              </a:buClr>
              <a:defRPr>
                <a:solidFill>
                  <a:schemeClr val="bg1">
                    <a:lumMod val="50000"/>
                  </a:schemeClr>
                </a:solidFill>
              </a:defRPr>
            </a:lvl4pPr>
            <a:lvl5pPr>
              <a:buClr>
                <a:schemeClr val="bg1">
                  <a:lumMod val="65000"/>
                </a:schemeClr>
              </a:buClr>
              <a:defRPr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 bwMode="white">
          <a:xfrm>
            <a:off x="2578972" y="99007"/>
            <a:ext cx="10378779" cy="5516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normAutofit/>
          </a:bodyPr>
          <a:lstStyle/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70447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4" name="Freeform 13"/>
          <p:cNvSpPr/>
          <p:nvPr userDrawn="1"/>
        </p:nvSpPr>
        <p:spPr>
          <a:xfrm>
            <a:off x="903795" y="1114624"/>
            <a:ext cx="1645920" cy="814393"/>
          </a:xfrm>
          <a:custGeom>
            <a:avLst/>
            <a:gdLst>
              <a:gd name="connsiteX0" fmla="*/ 0 w 4038599"/>
              <a:gd name="connsiteY0" fmla="*/ 0 h 1615439"/>
              <a:gd name="connsiteX1" fmla="*/ 3230880 w 4038599"/>
              <a:gd name="connsiteY1" fmla="*/ 0 h 1615439"/>
              <a:gd name="connsiteX2" fmla="*/ 4038599 w 4038599"/>
              <a:gd name="connsiteY2" fmla="*/ 807720 h 1615439"/>
              <a:gd name="connsiteX3" fmla="*/ 3230880 w 4038599"/>
              <a:gd name="connsiteY3" fmla="*/ 1615439 h 1615439"/>
              <a:gd name="connsiteX4" fmla="*/ 0 w 4038599"/>
              <a:gd name="connsiteY4" fmla="*/ 1615439 h 1615439"/>
              <a:gd name="connsiteX5" fmla="*/ 807720 w 4038599"/>
              <a:gd name="connsiteY5" fmla="*/ 807720 h 1615439"/>
              <a:gd name="connsiteX6" fmla="*/ 0 w 4038599"/>
              <a:gd name="connsiteY6" fmla="*/ 0 h 1615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38599" h="1615439">
                <a:moveTo>
                  <a:pt x="0" y="0"/>
                </a:moveTo>
                <a:lnTo>
                  <a:pt x="3230880" y="0"/>
                </a:lnTo>
                <a:lnTo>
                  <a:pt x="4038599" y="807720"/>
                </a:lnTo>
                <a:lnTo>
                  <a:pt x="3230880" y="1615439"/>
                </a:lnTo>
                <a:lnTo>
                  <a:pt x="0" y="1615439"/>
                </a:lnTo>
                <a:lnTo>
                  <a:pt x="807720" y="80772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1440" tIns="0" rIns="0" bIns="0" numCol="1" spcCol="1270" anchor="ctr" anchorCtr="0">
            <a:noAutofit/>
          </a:bodyPr>
          <a:lstStyle/>
          <a:p>
            <a:pPr lvl="0" algn="ctr" defTabSz="2889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b="0" kern="1200" dirty="0">
                <a:latin typeface="Univers 45 Light" panose="020B0500000000000000" pitchFamily="34" charset="0"/>
              </a:rPr>
              <a:t>Step 1</a:t>
            </a:r>
          </a:p>
        </p:txBody>
      </p:sp>
      <p:sp>
        <p:nvSpPr>
          <p:cNvPr id="15" name="Freeform 14"/>
          <p:cNvSpPr/>
          <p:nvPr userDrawn="1"/>
        </p:nvSpPr>
        <p:spPr>
          <a:xfrm>
            <a:off x="2344033" y="1114623"/>
            <a:ext cx="1645920" cy="814393"/>
          </a:xfrm>
          <a:custGeom>
            <a:avLst/>
            <a:gdLst>
              <a:gd name="connsiteX0" fmla="*/ 0 w 4038599"/>
              <a:gd name="connsiteY0" fmla="*/ 0 h 1615439"/>
              <a:gd name="connsiteX1" fmla="*/ 3230880 w 4038599"/>
              <a:gd name="connsiteY1" fmla="*/ 0 h 1615439"/>
              <a:gd name="connsiteX2" fmla="*/ 4038599 w 4038599"/>
              <a:gd name="connsiteY2" fmla="*/ 807720 h 1615439"/>
              <a:gd name="connsiteX3" fmla="*/ 3230880 w 4038599"/>
              <a:gd name="connsiteY3" fmla="*/ 1615439 h 1615439"/>
              <a:gd name="connsiteX4" fmla="*/ 0 w 4038599"/>
              <a:gd name="connsiteY4" fmla="*/ 1615439 h 1615439"/>
              <a:gd name="connsiteX5" fmla="*/ 807720 w 4038599"/>
              <a:gd name="connsiteY5" fmla="*/ 807720 h 1615439"/>
              <a:gd name="connsiteX6" fmla="*/ 0 w 4038599"/>
              <a:gd name="connsiteY6" fmla="*/ 0 h 1615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38599" h="1615439">
                <a:moveTo>
                  <a:pt x="0" y="0"/>
                </a:moveTo>
                <a:lnTo>
                  <a:pt x="3230880" y="0"/>
                </a:lnTo>
                <a:lnTo>
                  <a:pt x="4038599" y="807720"/>
                </a:lnTo>
                <a:lnTo>
                  <a:pt x="3230880" y="1615439"/>
                </a:lnTo>
                <a:lnTo>
                  <a:pt x="0" y="1615439"/>
                </a:lnTo>
                <a:lnTo>
                  <a:pt x="807720" y="80772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lvl="0" algn="ctr" defTabSz="2889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b="0" kern="1200" dirty="0">
                <a:latin typeface="Univers 45 Light" panose="020B0500000000000000" pitchFamily="34" charset="0"/>
              </a:rPr>
              <a:t>Step 2</a:t>
            </a:r>
          </a:p>
        </p:txBody>
      </p:sp>
      <p:sp>
        <p:nvSpPr>
          <p:cNvPr id="17" name="Freeform 16"/>
          <p:cNvSpPr/>
          <p:nvPr userDrawn="1"/>
        </p:nvSpPr>
        <p:spPr>
          <a:xfrm>
            <a:off x="3786252" y="1114625"/>
            <a:ext cx="1645920" cy="814393"/>
          </a:xfrm>
          <a:custGeom>
            <a:avLst/>
            <a:gdLst>
              <a:gd name="connsiteX0" fmla="*/ 0 w 4038599"/>
              <a:gd name="connsiteY0" fmla="*/ 0 h 1615439"/>
              <a:gd name="connsiteX1" fmla="*/ 3230880 w 4038599"/>
              <a:gd name="connsiteY1" fmla="*/ 0 h 1615439"/>
              <a:gd name="connsiteX2" fmla="*/ 4038599 w 4038599"/>
              <a:gd name="connsiteY2" fmla="*/ 807720 h 1615439"/>
              <a:gd name="connsiteX3" fmla="*/ 3230880 w 4038599"/>
              <a:gd name="connsiteY3" fmla="*/ 1615439 h 1615439"/>
              <a:gd name="connsiteX4" fmla="*/ 0 w 4038599"/>
              <a:gd name="connsiteY4" fmla="*/ 1615439 h 1615439"/>
              <a:gd name="connsiteX5" fmla="*/ 807720 w 4038599"/>
              <a:gd name="connsiteY5" fmla="*/ 807720 h 1615439"/>
              <a:gd name="connsiteX6" fmla="*/ 0 w 4038599"/>
              <a:gd name="connsiteY6" fmla="*/ 0 h 1615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38599" h="1615439">
                <a:moveTo>
                  <a:pt x="0" y="0"/>
                </a:moveTo>
                <a:lnTo>
                  <a:pt x="3230880" y="0"/>
                </a:lnTo>
                <a:lnTo>
                  <a:pt x="4038599" y="807720"/>
                </a:lnTo>
                <a:lnTo>
                  <a:pt x="3230880" y="1615439"/>
                </a:lnTo>
                <a:lnTo>
                  <a:pt x="0" y="1615439"/>
                </a:lnTo>
                <a:lnTo>
                  <a:pt x="807720" y="80772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90270" tIns="41275" rIns="807719" bIns="41275" numCol="1" spcCol="1270" anchor="ctr" anchorCtr="0">
            <a:noAutofit/>
          </a:bodyPr>
          <a:lstStyle/>
          <a:p>
            <a:pPr lvl="0" algn="ctr" defTabSz="2889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6500" kern="1200"/>
          </a:p>
        </p:txBody>
      </p:sp>
      <p:sp>
        <p:nvSpPr>
          <p:cNvPr id="18" name="Freeform 17"/>
          <p:cNvSpPr/>
          <p:nvPr userDrawn="1"/>
        </p:nvSpPr>
        <p:spPr>
          <a:xfrm>
            <a:off x="5226490" y="1114624"/>
            <a:ext cx="1645920" cy="814393"/>
          </a:xfrm>
          <a:custGeom>
            <a:avLst/>
            <a:gdLst>
              <a:gd name="connsiteX0" fmla="*/ 0 w 4038599"/>
              <a:gd name="connsiteY0" fmla="*/ 0 h 1615439"/>
              <a:gd name="connsiteX1" fmla="*/ 3230880 w 4038599"/>
              <a:gd name="connsiteY1" fmla="*/ 0 h 1615439"/>
              <a:gd name="connsiteX2" fmla="*/ 4038599 w 4038599"/>
              <a:gd name="connsiteY2" fmla="*/ 807720 h 1615439"/>
              <a:gd name="connsiteX3" fmla="*/ 3230880 w 4038599"/>
              <a:gd name="connsiteY3" fmla="*/ 1615439 h 1615439"/>
              <a:gd name="connsiteX4" fmla="*/ 0 w 4038599"/>
              <a:gd name="connsiteY4" fmla="*/ 1615439 h 1615439"/>
              <a:gd name="connsiteX5" fmla="*/ 807720 w 4038599"/>
              <a:gd name="connsiteY5" fmla="*/ 807720 h 1615439"/>
              <a:gd name="connsiteX6" fmla="*/ 0 w 4038599"/>
              <a:gd name="connsiteY6" fmla="*/ 0 h 1615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38599" h="1615439">
                <a:moveTo>
                  <a:pt x="0" y="0"/>
                </a:moveTo>
                <a:lnTo>
                  <a:pt x="3230880" y="0"/>
                </a:lnTo>
                <a:lnTo>
                  <a:pt x="4038599" y="807720"/>
                </a:lnTo>
                <a:lnTo>
                  <a:pt x="3230880" y="1615439"/>
                </a:lnTo>
                <a:lnTo>
                  <a:pt x="0" y="1615439"/>
                </a:lnTo>
                <a:lnTo>
                  <a:pt x="807720" y="80772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90270" tIns="41275" rIns="807719" bIns="41275" numCol="1" spcCol="1270" anchor="ctr" anchorCtr="0">
            <a:noAutofit/>
          </a:bodyPr>
          <a:lstStyle/>
          <a:p>
            <a:pPr lvl="0" algn="ctr" defTabSz="2889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6500" kern="1200"/>
          </a:p>
        </p:txBody>
      </p:sp>
      <p:sp>
        <p:nvSpPr>
          <p:cNvPr id="19" name="Freeform 18"/>
          <p:cNvSpPr/>
          <p:nvPr userDrawn="1"/>
        </p:nvSpPr>
        <p:spPr>
          <a:xfrm>
            <a:off x="6668709" y="1114625"/>
            <a:ext cx="1645920" cy="814393"/>
          </a:xfrm>
          <a:custGeom>
            <a:avLst/>
            <a:gdLst>
              <a:gd name="connsiteX0" fmla="*/ 0 w 4038599"/>
              <a:gd name="connsiteY0" fmla="*/ 0 h 1615439"/>
              <a:gd name="connsiteX1" fmla="*/ 3230880 w 4038599"/>
              <a:gd name="connsiteY1" fmla="*/ 0 h 1615439"/>
              <a:gd name="connsiteX2" fmla="*/ 4038599 w 4038599"/>
              <a:gd name="connsiteY2" fmla="*/ 807720 h 1615439"/>
              <a:gd name="connsiteX3" fmla="*/ 3230880 w 4038599"/>
              <a:gd name="connsiteY3" fmla="*/ 1615439 h 1615439"/>
              <a:gd name="connsiteX4" fmla="*/ 0 w 4038599"/>
              <a:gd name="connsiteY4" fmla="*/ 1615439 h 1615439"/>
              <a:gd name="connsiteX5" fmla="*/ 807720 w 4038599"/>
              <a:gd name="connsiteY5" fmla="*/ 807720 h 1615439"/>
              <a:gd name="connsiteX6" fmla="*/ 0 w 4038599"/>
              <a:gd name="connsiteY6" fmla="*/ 0 h 1615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38599" h="1615439">
                <a:moveTo>
                  <a:pt x="0" y="0"/>
                </a:moveTo>
                <a:lnTo>
                  <a:pt x="3230880" y="0"/>
                </a:lnTo>
                <a:lnTo>
                  <a:pt x="4038599" y="807720"/>
                </a:lnTo>
                <a:lnTo>
                  <a:pt x="3230880" y="1615439"/>
                </a:lnTo>
                <a:lnTo>
                  <a:pt x="0" y="1615439"/>
                </a:lnTo>
                <a:lnTo>
                  <a:pt x="807720" y="80772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90270" tIns="41275" rIns="807719" bIns="41275" numCol="1" spcCol="1270" anchor="ctr" anchorCtr="0">
            <a:noAutofit/>
          </a:bodyPr>
          <a:lstStyle/>
          <a:p>
            <a:pPr lvl="0" algn="ctr" defTabSz="2889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6500" kern="1200"/>
          </a:p>
        </p:txBody>
      </p:sp>
      <p:sp>
        <p:nvSpPr>
          <p:cNvPr id="20" name="Freeform 19"/>
          <p:cNvSpPr/>
          <p:nvPr userDrawn="1"/>
        </p:nvSpPr>
        <p:spPr>
          <a:xfrm>
            <a:off x="8108947" y="1114624"/>
            <a:ext cx="1645920" cy="814393"/>
          </a:xfrm>
          <a:custGeom>
            <a:avLst/>
            <a:gdLst>
              <a:gd name="connsiteX0" fmla="*/ 0 w 4038599"/>
              <a:gd name="connsiteY0" fmla="*/ 0 h 1615439"/>
              <a:gd name="connsiteX1" fmla="*/ 3230880 w 4038599"/>
              <a:gd name="connsiteY1" fmla="*/ 0 h 1615439"/>
              <a:gd name="connsiteX2" fmla="*/ 4038599 w 4038599"/>
              <a:gd name="connsiteY2" fmla="*/ 807720 h 1615439"/>
              <a:gd name="connsiteX3" fmla="*/ 3230880 w 4038599"/>
              <a:gd name="connsiteY3" fmla="*/ 1615439 h 1615439"/>
              <a:gd name="connsiteX4" fmla="*/ 0 w 4038599"/>
              <a:gd name="connsiteY4" fmla="*/ 1615439 h 1615439"/>
              <a:gd name="connsiteX5" fmla="*/ 807720 w 4038599"/>
              <a:gd name="connsiteY5" fmla="*/ 807720 h 1615439"/>
              <a:gd name="connsiteX6" fmla="*/ 0 w 4038599"/>
              <a:gd name="connsiteY6" fmla="*/ 0 h 1615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38599" h="1615439">
                <a:moveTo>
                  <a:pt x="0" y="0"/>
                </a:moveTo>
                <a:lnTo>
                  <a:pt x="3230880" y="0"/>
                </a:lnTo>
                <a:lnTo>
                  <a:pt x="4038599" y="807720"/>
                </a:lnTo>
                <a:lnTo>
                  <a:pt x="3230880" y="1615439"/>
                </a:lnTo>
                <a:lnTo>
                  <a:pt x="0" y="1615439"/>
                </a:lnTo>
                <a:lnTo>
                  <a:pt x="807720" y="80772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90270" tIns="41275" rIns="807719" bIns="41275" numCol="1" spcCol="1270" anchor="ctr" anchorCtr="0">
            <a:noAutofit/>
          </a:bodyPr>
          <a:lstStyle/>
          <a:p>
            <a:pPr lvl="0" algn="ctr" defTabSz="2889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6500" kern="1200"/>
          </a:p>
        </p:txBody>
      </p:sp>
      <p:sp>
        <p:nvSpPr>
          <p:cNvPr id="21" name="Freeform 20"/>
          <p:cNvSpPr/>
          <p:nvPr userDrawn="1"/>
        </p:nvSpPr>
        <p:spPr>
          <a:xfrm>
            <a:off x="9551166" y="1114626"/>
            <a:ext cx="1645920" cy="814393"/>
          </a:xfrm>
          <a:custGeom>
            <a:avLst/>
            <a:gdLst>
              <a:gd name="connsiteX0" fmla="*/ 0 w 4038599"/>
              <a:gd name="connsiteY0" fmla="*/ 0 h 1615439"/>
              <a:gd name="connsiteX1" fmla="*/ 3230880 w 4038599"/>
              <a:gd name="connsiteY1" fmla="*/ 0 h 1615439"/>
              <a:gd name="connsiteX2" fmla="*/ 4038599 w 4038599"/>
              <a:gd name="connsiteY2" fmla="*/ 807720 h 1615439"/>
              <a:gd name="connsiteX3" fmla="*/ 3230880 w 4038599"/>
              <a:gd name="connsiteY3" fmla="*/ 1615439 h 1615439"/>
              <a:gd name="connsiteX4" fmla="*/ 0 w 4038599"/>
              <a:gd name="connsiteY4" fmla="*/ 1615439 h 1615439"/>
              <a:gd name="connsiteX5" fmla="*/ 807720 w 4038599"/>
              <a:gd name="connsiteY5" fmla="*/ 807720 h 1615439"/>
              <a:gd name="connsiteX6" fmla="*/ 0 w 4038599"/>
              <a:gd name="connsiteY6" fmla="*/ 0 h 1615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38599" h="1615439">
                <a:moveTo>
                  <a:pt x="0" y="0"/>
                </a:moveTo>
                <a:lnTo>
                  <a:pt x="3230880" y="0"/>
                </a:lnTo>
                <a:lnTo>
                  <a:pt x="4038599" y="807720"/>
                </a:lnTo>
                <a:lnTo>
                  <a:pt x="3230880" y="1615439"/>
                </a:lnTo>
                <a:lnTo>
                  <a:pt x="0" y="1615439"/>
                </a:lnTo>
                <a:lnTo>
                  <a:pt x="807720" y="80772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90270" tIns="41275" rIns="807719" bIns="41275" numCol="1" spcCol="1270" anchor="ctr" anchorCtr="0">
            <a:noAutofit/>
          </a:bodyPr>
          <a:lstStyle/>
          <a:p>
            <a:pPr lvl="0" algn="ctr" defTabSz="2889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6500" kern="1200"/>
          </a:p>
        </p:txBody>
      </p:sp>
      <p:sp>
        <p:nvSpPr>
          <p:cNvPr id="22" name="Freeform 21"/>
          <p:cNvSpPr/>
          <p:nvPr userDrawn="1"/>
        </p:nvSpPr>
        <p:spPr>
          <a:xfrm>
            <a:off x="10991404" y="1114625"/>
            <a:ext cx="1645920" cy="814393"/>
          </a:xfrm>
          <a:custGeom>
            <a:avLst/>
            <a:gdLst>
              <a:gd name="connsiteX0" fmla="*/ 0 w 4038599"/>
              <a:gd name="connsiteY0" fmla="*/ 0 h 1615439"/>
              <a:gd name="connsiteX1" fmla="*/ 3230880 w 4038599"/>
              <a:gd name="connsiteY1" fmla="*/ 0 h 1615439"/>
              <a:gd name="connsiteX2" fmla="*/ 4038599 w 4038599"/>
              <a:gd name="connsiteY2" fmla="*/ 807720 h 1615439"/>
              <a:gd name="connsiteX3" fmla="*/ 3230880 w 4038599"/>
              <a:gd name="connsiteY3" fmla="*/ 1615439 h 1615439"/>
              <a:gd name="connsiteX4" fmla="*/ 0 w 4038599"/>
              <a:gd name="connsiteY4" fmla="*/ 1615439 h 1615439"/>
              <a:gd name="connsiteX5" fmla="*/ 807720 w 4038599"/>
              <a:gd name="connsiteY5" fmla="*/ 807720 h 1615439"/>
              <a:gd name="connsiteX6" fmla="*/ 0 w 4038599"/>
              <a:gd name="connsiteY6" fmla="*/ 0 h 1615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38599" h="1615439">
                <a:moveTo>
                  <a:pt x="0" y="0"/>
                </a:moveTo>
                <a:lnTo>
                  <a:pt x="3230880" y="0"/>
                </a:lnTo>
                <a:lnTo>
                  <a:pt x="4038599" y="807720"/>
                </a:lnTo>
                <a:lnTo>
                  <a:pt x="3230880" y="1615439"/>
                </a:lnTo>
                <a:lnTo>
                  <a:pt x="0" y="1615439"/>
                </a:lnTo>
                <a:lnTo>
                  <a:pt x="807720" y="80772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90270" tIns="41275" rIns="807719" bIns="41275" numCol="1" spcCol="1270" anchor="ctr" anchorCtr="0">
            <a:noAutofit/>
          </a:bodyPr>
          <a:lstStyle/>
          <a:p>
            <a:pPr lvl="0" algn="ctr" defTabSz="2889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6500" kern="1200"/>
          </a:p>
        </p:txBody>
      </p:sp>
      <p:sp>
        <p:nvSpPr>
          <p:cNvPr id="32" name="Isosceles Triangle 31"/>
          <p:cNvSpPr/>
          <p:nvPr userDrawn="1"/>
        </p:nvSpPr>
        <p:spPr bwMode="auto">
          <a:xfrm rot="10800000">
            <a:off x="1269399" y="1943174"/>
            <a:ext cx="753038" cy="123714"/>
          </a:xfrm>
          <a:prstGeom prst="triangle">
            <a:avLst/>
          </a:prstGeom>
          <a:solidFill>
            <a:schemeClr val="accent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Univers 45 Light" panose="020B0500000000000000" pitchFamily="34" charset="0"/>
              <a:cs typeface="Arial" charset="0"/>
            </a:endParaRPr>
          </a:p>
        </p:txBody>
      </p:sp>
      <p:sp>
        <p:nvSpPr>
          <p:cNvPr id="33" name="Rectangle 32"/>
          <p:cNvSpPr/>
          <p:nvPr userDrawn="1"/>
        </p:nvSpPr>
        <p:spPr bwMode="auto">
          <a:xfrm>
            <a:off x="903795" y="2088404"/>
            <a:ext cx="11456741" cy="3591633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4" name="Content Placeholder 30"/>
          <p:cNvSpPr>
            <a:spLocks noGrp="1"/>
          </p:cNvSpPr>
          <p:nvPr>
            <p:ph sz="quarter" idx="11"/>
          </p:nvPr>
        </p:nvSpPr>
        <p:spPr>
          <a:xfrm>
            <a:off x="914553" y="5787625"/>
            <a:ext cx="11460986" cy="2173035"/>
          </a:xfrm>
          <a:solidFill>
            <a:srgbClr val="EEEEEE"/>
          </a:solidFill>
        </p:spPr>
        <p:txBody>
          <a:bodyPr/>
          <a:lstStyle>
            <a:lvl1pPr>
              <a:buClr>
                <a:schemeClr val="bg2">
                  <a:lumMod val="50000"/>
                </a:schemeClr>
              </a:buClr>
              <a:defRPr sz="2200">
                <a:solidFill>
                  <a:schemeClr val="tx2"/>
                </a:solidFill>
              </a:defRPr>
            </a:lvl1pPr>
            <a:lvl2pPr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700">
                <a:solidFill>
                  <a:schemeClr val="accent1">
                    <a:lumMod val="75000"/>
                  </a:schemeClr>
                </a:solidFill>
              </a:defRPr>
            </a:lvl4pPr>
            <a:lvl5pPr>
              <a:defRPr sz="1600">
                <a:solidFill>
                  <a:schemeClr val="accent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1360166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4" name="Freeform 13"/>
          <p:cNvSpPr/>
          <p:nvPr userDrawn="1"/>
        </p:nvSpPr>
        <p:spPr>
          <a:xfrm>
            <a:off x="903795" y="1124818"/>
            <a:ext cx="2560320" cy="823564"/>
          </a:xfrm>
          <a:custGeom>
            <a:avLst/>
            <a:gdLst>
              <a:gd name="connsiteX0" fmla="*/ 0 w 4038599"/>
              <a:gd name="connsiteY0" fmla="*/ 0 h 1615439"/>
              <a:gd name="connsiteX1" fmla="*/ 3230880 w 4038599"/>
              <a:gd name="connsiteY1" fmla="*/ 0 h 1615439"/>
              <a:gd name="connsiteX2" fmla="*/ 4038599 w 4038599"/>
              <a:gd name="connsiteY2" fmla="*/ 807720 h 1615439"/>
              <a:gd name="connsiteX3" fmla="*/ 3230880 w 4038599"/>
              <a:gd name="connsiteY3" fmla="*/ 1615439 h 1615439"/>
              <a:gd name="connsiteX4" fmla="*/ 0 w 4038599"/>
              <a:gd name="connsiteY4" fmla="*/ 1615439 h 1615439"/>
              <a:gd name="connsiteX5" fmla="*/ 807720 w 4038599"/>
              <a:gd name="connsiteY5" fmla="*/ 807720 h 1615439"/>
              <a:gd name="connsiteX6" fmla="*/ 0 w 4038599"/>
              <a:gd name="connsiteY6" fmla="*/ 0 h 1615439"/>
              <a:gd name="connsiteX0" fmla="*/ 0 w 4038599"/>
              <a:gd name="connsiteY0" fmla="*/ 0 h 1615439"/>
              <a:gd name="connsiteX1" fmla="*/ 3230880 w 4038599"/>
              <a:gd name="connsiteY1" fmla="*/ 0 h 1615439"/>
              <a:gd name="connsiteX2" fmla="*/ 4038599 w 4038599"/>
              <a:gd name="connsiteY2" fmla="*/ 807720 h 1615439"/>
              <a:gd name="connsiteX3" fmla="*/ 3230880 w 4038599"/>
              <a:gd name="connsiteY3" fmla="*/ 1615439 h 1615439"/>
              <a:gd name="connsiteX4" fmla="*/ 0 w 4038599"/>
              <a:gd name="connsiteY4" fmla="*/ 1615439 h 1615439"/>
              <a:gd name="connsiteX5" fmla="*/ 553187 w 4038599"/>
              <a:gd name="connsiteY5" fmla="*/ 828822 h 1615439"/>
              <a:gd name="connsiteX6" fmla="*/ 0 w 4038599"/>
              <a:gd name="connsiteY6" fmla="*/ 0 h 1615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38599" h="1615439">
                <a:moveTo>
                  <a:pt x="0" y="0"/>
                </a:moveTo>
                <a:lnTo>
                  <a:pt x="3230880" y="0"/>
                </a:lnTo>
                <a:lnTo>
                  <a:pt x="4038599" y="807720"/>
                </a:lnTo>
                <a:lnTo>
                  <a:pt x="3230880" y="1615439"/>
                </a:lnTo>
                <a:lnTo>
                  <a:pt x="0" y="1615439"/>
                </a:lnTo>
                <a:lnTo>
                  <a:pt x="553187" y="82882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lvl="0" algn="ctr" defTabSz="2889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0" kern="1200" dirty="0">
                <a:latin typeface="Univers 45 Light" panose="020B0500000000000000" pitchFamily="34" charset="0"/>
              </a:rPr>
              <a:t>Fake name </a:t>
            </a:r>
          </a:p>
          <a:p>
            <a:pPr lvl="0" algn="ctr" defTabSz="2889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0" kern="1200" dirty="0">
                <a:latin typeface="Univers 45 Light" panose="020B0500000000000000" pitchFamily="34" charset="0"/>
              </a:rPr>
              <a:t>Number 1</a:t>
            </a:r>
          </a:p>
        </p:txBody>
      </p:sp>
      <p:sp>
        <p:nvSpPr>
          <p:cNvPr id="26" name="Rectangle 25"/>
          <p:cNvSpPr/>
          <p:nvPr userDrawn="1"/>
        </p:nvSpPr>
        <p:spPr bwMode="auto">
          <a:xfrm>
            <a:off x="903795" y="2088404"/>
            <a:ext cx="11456741" cy="3591633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8" name="Freeform 27"/>
          <p:cNvSpPr/>
          <p:nvPr userDrawn="1"/>
        </p:nvSpPr>
        <p:spPr>
          <a:xfrm>
            <a:off x="3660902" y="1124818"/>
            <a:ext cx="2560320" cy="823564"/>
          </a:xfrm>
          <a:custGeom>
            <a:avLst/>
            <a:gdLst>
              <a:gd name="connsiteX0" fmla="*/ 0 w 4038599"/>
              <a:gd name="connsiteY0" fmla="*/ 0 h 1615439"/>
              <a:gd name="connsiteX1" fmla="*/ 3230880 w 4038599"/>
              <a:gd name="connsiteY1" fmla="*/ 0 h 1615439"/>
              <a:gd name="connsiteX2" fmla="*/ 4038599 w 4038599"/>
              <a:gd name="connsiteY2" fmla="*/ 807720 h 1615439"/>
              <a:gd name="connsiteX3" fmla="*/ 3230880 w 4038599"/>
              <a:gd name="connsiteY3" fmla="*/ 1615439 h 1615439"/>
              <a:gd name="connsiteX4" fmla="*/ 0 w 4038599"/>
              <a:gd name="connsiteY4" fmla="*/ 1615439 h 1615439"/>
              <a:gd name="connsiteX5" fmla="*/ 807720 w 4038599"/>
              <a:gd name="connsiteY5" fmla="*/ 807720 h 1615439"/>
              <a:gd name="connsiteX6" fmla="*/ 0 w 4038599"/>
              <a:gd name="connsiteY6" fmla="*/ 0 h 1615439"/>
              <a:gd name="connsiteX0" fmla="*/ 0 w 4038599"/>
              <a:gd name="connsiteY0" fmla="*/ 0 h 1615439"/>
              <a:gd name="connsiteX1" fmla="*/ 3230880 w 4038599"/>
              <a:gd name="connsiteY1" fmla="*/ 0 h 1615439"/>
              <a:gd name="connsiteX2" fmla="*/ 4038599 w 4038599"/>
              <a:gd name="connsiteY2" fmla="*/ 807720 h 1615439"/>
              <a:gd name="connsiteX3" fmla="*/ 3230880 w 4038599"/>
              <a:gd name="connsiteY3" fmla="*/ 1615439 h 1615439"/>
              <a:gd name="connsiteX4" fmla="*/ 0 w 4038599"/>
              <a:gd name="connsiteY4" fmla="*/ 1615439 h 1615439"/>
              <a:gd name="connsiteX5" fmla="*/ 553187 w 4038599"/>
              <a:gd name="connsiteY5" fmla="*/ 828822 h 1615439"/>
              <a:gd name="connsiteX6" fmla="*/ 0 w 4038599"/>
              <a:gd name="connsiteY6" fmla="*/ 0 h 1615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38599" h="1615439">
                <a:moveTo>
                  <a:pt x="0" y="0"/>
                </a:moveTo>
                <a:lnTo>
                  <a:pt x="3230880" y="0"/>
                </a:lnTo>
                <a:lnTo>
                  <a:pt x="4038599" y="807720"/>
                </a:lnTo>
                <a:lnTo>
                  <a:pt x="3230880" y="1615439"/>
                </a:lnTo>
                <a:lnTo>
                  <a:pt x="0" y="1615439"/>
                </a:lnTo>
                <a:lnTo>
                  <a:pt x="553187" y="828822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lvl="0" algn="ctr" defTabSz="2889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0" kern="1200" dirty="0">
                <a:latin typeface="Univers 45 Light" panose="020B0500000000000000" pitchFamily="34" charset="0"/>
              </a:rPr>
              <a:t>Fake name </a:t>
            </a:r>
          </a:p>
          <a:p>
            <a:pPr lvl="0" algn="ctr" defTabSz="2889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0" kern="1200" dirty="0">
                <a:latin typeface="Univers 45 Light" panose="020B0500000000000000" pitchFamily="34" charset="0"/>
              </a:rPr>
              <a:t>Number 1</a:t>
            </a:r>
          </a:p>
        </p:txBody>
      </p:sp>
      <p:sp>
        <p:nvSpPr>
          <p:cNvPr id="30" name="Freeform 29"/>
          <p:cNvSpPr/>
          <p:nvPr userDrawn="1"/>
        </p:nvSpPr>
        <p:spPr>
          <a:xfrm>
            <a:off x="6418009" y="1124818"/>
            <a:ext cx="2560320" cy="823564"/>
          </a:xfrm>
          <a:custGeom>
            <a:avLst/>
            <a:gdLst>
              <a:gd name="connsiteX0" fmla="*/ 0 w 4038599"/>
              <a:gd name="connsiteY0" fmla="*/ 0 h 1615439"/>
              <a:gd name="connsiteX1" fmla="*/ 3230880 w 4038599"/>
              <a:gd name="connsiteY1" fmla="*/ 0 h 1615439"/>
              <a:gd name="connsiteX2" fmla="*/ 4038599 w 4038599"/>
              <a:gd name="connsiteY2" fmla="*/ 807720 h 1615439"/>
              <a:gd name="connsiteX3" fmla="*/ 3230880 w 4038599"/>
              <a:gd name="connsiteY3" fmla="*/ 1615439 h 1615439"/>
              <a:gd name="connsiteX4" fmla="*/ 0 w 4038599"/>
              <a:gd name="connsiteY4" fmla="*/ 1615439 h 1615439"/>
              <a:gd name="connsiteX5" fmla="*/ 807720 w 4038599"/>
              <a:gd name="connsiteY5" fmla="*/ 807720 h 1615439"/>
              <a:gd name="connsiteX6" fmla="*/ 0 w 4038599"/>
              <a:gd name="connsiteY6" fmla="*/ 0 h 1615439"/>
              <a:gd name="connsiteX0" fmla="*/ 0 w 4038599"/>
              <a:gd name="connsiteY0" fmla="*/ 0 h 1615439"/>
              <a:gd name="connsiteX1" fmla="*/ 3230880 w 4038599"/>
              <a:gd name="connsiteY1" fmla="*/ 0 h 1615439"/>
              <a:gd name="connsiteX2" fmla="*/ 4038599 w 4038599"/>
              <a:gd name="connsiteY2" fmla="*/ 807720 h 1615439"/>
              <a:gd name="connsiteX3" fmla="*/ 3230880 w 4038599"/>
              <a:gd name="connsiteY3" fmla="*/ 1615439 h 1615439"/>
              <a:gd name="connsiteX4" fmla="*/ 0 w 4038599"/>
              <a:gd name="connsiteY4" fmla="*/ 1615439 h 1615439"/>
              <a:gd name="connsiteX5" fmla="*/ 553187 w 4038599"/>
              <a:gd name="connsiteY5" fmla="*/ 828822 h 1615439"/>
              <a:gd name="connsiteX6" fmla="*/ 0 w 4038599"/>
              <a:gd name="connsiteY6" fmla="*/ 0 h 1615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38599" h="1615439">
                <a:moveTo>
                  <a:pt x="0" y="0"/>
                </a:moveTo>
                <a:lnTo>
                  <a:pt x="3230880" y="0"/>
                </a:lnTo>
                <a:lnTo>
                  <a:pt x="4038599" y="807720"/>
                </a:lnTo>
                <a:lnTo>
                  <a:pt x="3230880" y="1615439"/>
                </a:lnTo>
                <a:lnTo>
                  <a:pt x="0" y="1615439"/>
                </a:lnTo>
                <a:lnTo>
                  <a:pt x="553187" y="828822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lvl="0" algn="ctr" defTabSz="2889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0" kern="1200" dirty="0">
                <a:latin typeface="Univers 45 Light" panose="020B0500000000000000" pitchFamily="34" charset="0"/>
              </a:rPr>
              <a:t>Fake name </a:t>
            </a:r>
          </a:p>
          <a:p>
            <a:pPr lvl="0" algn="ctr" defTabSz="2889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0" kern="1200" dirty="0">
                <a:latin typeface="Univers 45 Light" panose="020B0500000000000000" pitchFamily="34" charset="0"/>
              </a:rPr>
              <a:t>Number 1</a:t>
            </a:r>
          </a:p>
        </p:txBody>
      </p:sp>
      <p:sp>
        <p:nvSpPr>
          <p:cNvPr id="31" name="Freeform 30"/>
          <p:cNvSpPr/>
          <p:nvPr userDrawn="1"/>
        </p:nvSpPr>
        <p:spPr>
          <a:xfrm>
            <a:off x="9175117" y="1124818"/>
            <a:ext cx="2560320" cy="823564"/>
          </a:xfrm>
          <a:custGeom>
            <a:avLst/>
            <a:gdLst>
              <a:gd name="connsiteX0" fmla="*/ 0 w 4038599"/>
              <a:gd name="connsiteY0" fmla="*/ 0 h 1615439"/>
              <a:gd name="connsiteX1" fmla="*/ 3230880 w 4038599"/>
              <a:gd name="connsiteY1" fmla="*/ 0 h 1615439"/>
              <a:gd name="connsiteX2" fmla="*/ 4038599 w 4038599"/>
              <a:gd name="connsiteY2" fmla="*/ 807720 h 1615439"/>
              <a:gd name="connsiteX3" fmla="*/ 3230880 w 4038599"/>
              <a:gd name="connsiteY3" fmla="*/ 1615439 h 1615439"/>
              <a:gd name="connsiteX4" fmla="*/ 0 w 4038599"/>
              <a:gd name="connsiteY4" fmla="*/ 1615439 h 1615439"/>
              <a:gd name="connsiteX5" fmla="*/ 807720 w 4038599"/>
              <a:gd name="connsiteY5" fmla="*/ 807720 h 1615439"/>
              <a:gd name="connsiteX6" fmla="*/ 0 w 4038599"/>
              <a:gd name="connsiteY6" fmla="*/ 0 h 1615439"/>
              <a:gd name="connsiteX0" fmla="*/ 0 w 4038599"/>
              <a:gd name="connsiteY0" fmla="*/ 0 h 1615439"/>
              <a:gd name="connsiteX1" fmla="*/ 3230880 w 4038599"/>
              <a:gd name="connsiteY1" fmla="*/ 0 h 1615439"/>
              <a:gd name="connsiteX2" fmla="*/ 4038599 w 4038599"/>
              <a:gd name="connsiteY2" fmla="*/ 807720 h 1615439"/>
              <a:gd name="connsiteX3" fmla="*/ 3230880 w 4038599"/>
              <a:gd name="connsiteY3" fmla="*/ 1615439 h 1615439"/>
              <a:gd name="connsiteX4" fmla="*/ 0 w 4038599"/>
              <a:gd name="connsiteY4" fmla="*/ 1615439 h 1615439"/>
              <a:gd name="connsiteX5" fmla="*/ 553187 w 4038599"/>
              <a:gd name="connsiteY5" fmla="*/ 828822 h 1615439"/>
              <a:gd name="connsiteX6" fmla="*/ 0 w 4038599"/>
              <a:gd name="connsiteY6" fmla="*/ 0 h 1615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38599" h="1615439">
                <a:moveTo>
                  <a:pt x="0" y="0"/>
                </a:moveTo>
                <a:lnTo>
                  <a:pt x="3230880" y="0"/>
                </a:lnTo>
                <a:lnTo>
                  <a:pt x="4038599" y="807720"/>
                </a:lnTo>
                <a:lnTo>
                  <a:pt x="3230880" y="1615439"/>
                </a:lnTo>
                <a:lnTo>
                  <a:pt x="0" y="1615439"/>
                </a:lnTo>
                <a:lnTo>
                  <a:pt x="553187" y="828822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lvl="0" algn="ctr" defTabSz="2889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0" kern="1200" dirty="0">
                <a:latin typeface="Univers 45 Light" panose="020B0500000000000000" pitchFamily="34" charset="0"/>
              </a:rPr>
              <a:t>Fake name </a:t>
            </a:r>
          </a:p>
          <a:p>
            <a:pPr lvl="0" algn="ctr" defTabSz="2889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0" kern="1200" dirty="0">
                <a:latin typeface="Univers 45 Light" panose="020B0500000000000000" pitchFamily="34" charset="0"/>
              </a:rPr>
              <a:t>Number 1</a:t>
            </a:r>
          </a:p>
        </p:txBody>
      </p:sp>
      <p:sp>
        <p:nvSpPr>
          <p:cNvPr id="32" name="Isosceles Triangle 31"/>
          <p:cNvSpPr/>
          <p:nvPr userDrawn="1"/>
        </p:nvSpPr>
        <p:spPr bwMode="auto">
          <a:xfrm rot="10800000">
            <a:off x="1592126" y="1969898"/>
            <a:ext cx="753038" cy="123714"/>
          </a:xfrm>
          <a:prstGeom prst="triangle">
            <a:avLst/>
          </a:prstGeom>
          <a:solidFill>
            <a:schemeClr val="accent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Univers 45 Light" panose="020B0500000000000000" pitchFamily="34" charset="0"/>
              <a:cs typeface="Arial" charset="0"/>
            </a:endParaRPr>
          </a:p>
        </p:txBody>
      </p:sp>
      <p:sp>
        <p:nvSpPr>
          <p:cNvPr id="10" name="Content Placeholder 30"/>
          <p:cNvSpPr>
            <a:spLocks noGrp="1"/>
          </p:cNvSpPr>
          <p:nvPr>
            <p:ph sz="quarter" idx="11"/>
          </p:nvPr>
        </p:nvSpPr>
        <p:spPr>
          <a:xfrm>
            <a:off x="914553" y="5787625"/>
            <a:ext cx="11460986" cy="2173035"/>
          </a:xfrm>
          <a:solidFill>
            <a:srgbClr val="EEEEEE"/>
          </a:solidFill>
        </p:spPr>
        <p:txBody>
          <a:bodyPr/>
          <a:lstStyle>
            <a:lvl1pPr>
              <a:buClr>
                <a:schemeClr val="bg2">
                  <a:lumMod val="50000"/>
                </a:schemeClr>
              </a:buClr>
              <a:defRPr sz="2200">
                <a:solidFill>
                  <a:schemeClr val="tx2"/>
                </a:solidFill>
              </a:defRPr>
            </a:lvl1pPr>
            <a:lvl2pPr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700">
                <a:solidFill>
                  <a:schemeClr val="accent1">
                    <a:lumMod val="75000"/>
                  </a:schemeClr>
                </a:solidFill>
              </a:defRPr>
            </a:lvl4pPr>
            <a:lvl5pPr>
              <a:defRPr sz="1600">
                <a:solidFill>
                  <a:schemeClr val="accent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9202179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2498725" y="1369624"/>
            <a:ext cx="11645900" cy="6428232"/>
          </a:xfrm>
          <a:ln w="3175">
            <a:solidFill>
              <a:schemeClr val="bg2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182880"/>
          <a:lstStyle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6" name="Rectangle 35"/>
          <p:cNvSpPr/>
          <p:nvPr userDrawn="1"/>
        </p:nvSpPr>
        <p:spPr bwMode="auto">
          <a:xfrm>
            <a:off x="-46613" y="1364860"/>
            <a:ext cx="2331720" cy="823564"/>
          </a:xfrm>
          <a:prstGeom prst="rect">
            <a:avLst/>
          </a:prstGeom>
          <a:solidFill>
            <a:srgbClr val="F3F3F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37" name="Rectangle 36"/>
          <p:cNvSpPr/>
          <p:nvPr userDrawn="1"/>
        </p:nvSpPr>
        <p:spPr bwMode="auto">
          <a:xfrm>
            <a:off x="-46613" y="2482460"/>
            <a:ext cx="2331720" cy="823564"/>
          </a:xfrm>
          <a:prstGeom prst="rect">
            <a:avLst/>
          </a:prstGeom>
          <a:solidFill>
            <a:srgbClr val="F3F3F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35" name="Rectangle 34"/>
          <p:cNvSpPr/>
          <p:nvPr userDrawn="1"/>
        </p:nvSpPr>
        <p:spPr bwMode="auto">
          <a:xfrm>
            <a:off x="-38100" y="3592258"/>
            <a:ext cx="2331720" cy="823564"/>
          </a:xfrm>
          <a:prstGeom prst="rect">
            <a:avLst/>
          </a:prstGeom>
          <a:solidFill>
            <a:srgbClr val="F3F3F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34" name="Rectangle 33"/>
          <p:cNvSpPr/>
          <p:nvPr userDrawn="1"/>
        </p:nvSpPr>
        <p:spPr bwMode="auto">
          <a:xfrm>
            <a:off x="-38100" y="4709858"/>
            <a:ext cx="2331720" cy="823564"/>
          </a:xfrm>
          <a:prstGeom prst="rect">
            <a:avLst/>
          </a:prstGeom>
          <a:solidFill>
            <a:srgbClr val="F3F3F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9" name="Rectangle 8"/>
          <p:cNvSpPr/>
          <p:nvPr userDrawn="1"/>
        </p:nvSpPr>
        <p:spPr bwMode="auto">
          <a:xfrm>
            <a:off x="-38100" y="5878258"/>
            <a:ext cx="2331720" cy="823564"/>
          </a:xfrm>
          <a:prstGeom prst="rect">
            <a:avLst/>
          </a:prstGeom>
          <a:solidFill>
            <a:srgbClr val="F3F3F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Rectangle 3"/>
          <p:cNvSpPr/>
          <p:nvPr userDrawn="1"/>
        </p:nvSpPr>
        <p:spPr bwMode="auto">
          <a:xfrm>
            <a:off x="0" y="1374385"/>
            <a:ext cx="91440" cy="823564"/>
          </a:xfrm>
          <a:prstGeom prst="rect">
            <a:avLst/>
          </a:prstGeom>
          <a:solidFill>
            <a:schemeClr val="accent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3" name="Rectangle 12"/>
          <p:cNvSpPr/>
          <p:nvPr userDrawn="1"/>
        </p:nvSpPr>
        <p:spPr bwMode="auto">
          <a:xfrm>
            <a:off x="0" y="2480096"/>
            <a:ext cx="91440" cy="82356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35777" y="1437883"/>
            <a:ext cx="2224418" cy="823913"/>
          </a:xfrm>
        </p:spPr>
        <p:txBody>
          <a:bodyPr>
            <a:normAutofit/>
          </a:bodyPr>
          <a:lstStyle>
            <a:lvl1pPr marL="0" indent="0">
              <a:buNone/>
              <a:defRPr sz="1600" b="0" baseline="0">
                <a:solidFill>
                  <a:schemeClr val="bg2">
                    <a:lumMod val="50000"/>
                  </a:schemeClr>
                </a:solidFill>
                <a:latin typeface="Univers LT 47 CondensedLt" panose="02000406040000020003" pitchFamily="2" charset="0"/>
                <a:cs typeface="Calibri" pitchFamily="34" charset="0"/>
              </a:defRPr>
            </a:lvl1pPr>
          </a:lstStyle>
          <a:p>
            <a:pPr lvl="0"/>
            <a:r>
              <a:rPr lang="en-US" dirty="0"/>
              <a:t>Fake step 1</a:t>
            </a:r>
          </a:p>
          <a:p>
            <a:pPr lvl="0"/>
            <a:r>
              <a:rPr lang="en-US" dirty="0"/>
              <a:t>Installation overview</a:t>
            </a:r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37782" y="2543596"/>
            <a:ext cx="2224418" cy="823913"/>
          </a:xfrm>
        </p:spPr>
        <p:txBody>
          <a:bodyPr>
            <a:normAutofit/>
          </a:bodyPr>
          <a:lstStyle>
            <a:lvl1pPr marL="0" indent="0">
              <a:buNone/>
              <a:defRPr sz="1600" baseline="0">
                <a:solidFill>
                  <a:schemeClr val="bg2">
                    <a:lumMod val="75000"/>
                  </a:schemeClr>
                </a:solidFill>
                <a:latin typeface="Univers LT 47 CondensedLt" panose="02000406040000020003" pitchFamily="2" charset="0"/>
                <a:cs typeface="Calibri" pitchFamily="34" charset="0"/>
              </a:defRPr>
            </a:lvl1pPr>
          </a:lstStyle>
          <a:p>
            <a:pPr lvl="0"/>
            <a:r>
              <a:rPr lang="en-US" dirty="0"/>
              <a:t>Fake Step 2</a:t>
            </a:r>
          </a:p>
          <a:p>
            <a:pPr lvl="0"/>
            <a:r>
              <a:rPr lang="en-US" dirty="0"/>
              <a:t>Configuration and Monitoring</a:t>
            </a:r>
          </a:p>
        </p:txBody>
      </p:sp>
      <p:sp>
        <p:nvSpPr>
          <p:cNvPr id="17" name="Rectangle 16"/>
          <p:cNvSpPr/>
          <p:nvPr userDrawn="1"/>
        </p:nvSpPr>
        <p:spPr bwMode="auto">
          <a:xfrm>
            <a:off x="0" y="3592258"/>
            <a:ext cx="91440" cy="82356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37782" y="3597390"/>
            <a:ext cx="2224418" cy="823913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bg2">
                    <a:lumMod val="75000"/>
                  </a:schemeClr>
                </a:solidFill>
                <a:latin typeface="Univers LT 47 CondensedLt" panose="02000406040000020003" pitchFamily="2" charset="0"/>
                <a:cs typeface="Calibri" pitchFamily="34" charset="0"/>
              </a:defRPr>
            </a:lvl1pPr>
          </a:lstStyle>
          <a:p>
            <a:pPr lvl="0"/>
            <a:r>
              <a:rPr lang="en-US" dirty="0"/>
              <a:t>Fake Step 3</a:t>
            </a:r>
          </a:p>
          <a:p>
            <a:pPr lvl="0"/>
            <a:r>
              <a:rPr lang="en-US" dirty="0"/>
              <a:t>Don’t lie in your power point templates</a:t>
            </a:r>
          </a:p>
        </p:txBody>
      </p:sp>
      <p:sp>
        <p:nvSpPr>
          <p:cNvPr id="19" name="Rectangle 18"/>
          <p:cNvSpPr/>
          <p:nvPr userDrawn="1"/>
        </p:nvSpPr>
        <p:spPr bwMode="auto">
          <a:xfrm>
            <a:off x="-1" y="4712756"/>
            <a:ext cx="91440" cy="82356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137781" y="4776256"/>
            <a:ext cx="2224418" cy="823913"/>
          </a:xfrm>
        </p:spPr>
        <p:txBody>
          <a:bodyPr>
            <a:normAutofit/>
          </a:bodyPr>
          <a:lstStyle>
            <a:lvl1pPr marL="0" indent="0">
              <a:buNone/>
              <a:defRPr sz="1600" baseline="0">
                <a:solidFill>
                  <a:schemeClr val="bg2">
                    <a:lumMod val="75000"/>
                  </a:schemeClr>
                </a:solidFill>
                <a:latin typeface="Univers LT 47 CondensedLt" panose="02000406040000020003" pitchFamily="2" charset="0"/>
                <a:cs typeface="Calibri" pitchFamily="34" charset="0"/>
              </a:defRPr>
            </a:lvl1pPr>
          </a:lstStyle>
          <a:p>
            <a:pPr lvl="0"/>
            <a:r>
              <a:rPr lang="en-US" dirty="0"/>
              <a:t>Fake Step 4</a:t>
            </a:r>
          </a:p>
        </p:txBody>
      </p:sp>
      <p:sp>
        <p:nvSpPr>
          <p:cNvPr id="21" name="Rectangle 20"/>
          <p:cNvSpPr/>
          <p:nvPr userDrawn="1"/>
        </p:nvSpPr>
        <p:spPr bwMode="auto">
          <a:xfrm>
            <a:off x="-1" y="5878258"/>
            <a:ext cx="91440" cy="82356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137781" y="5941758"/>
            <a:ext cx="2224418" cy="823913"/>
          </a:xfrm>
        </p:spPr>
        <p:txBody>
          <a:bodyPr>
            <a:normAutofit/>
          </a:bodyPr>
          <a:lstStyle>
            <a:lvl1pPr marL="0" indent="0">
              <a:buNone/>
              <a:defRPr sz="1600" baseline="0">
                <a:solidFill>
                  <a:schemeClr val="bg2">
                    <a:lumMod val="75000"/>
                  </a:schemeClr>
                </a:solidFill>
                <a:latin typeface="Univers LT 47 CondensedLt" panose="02000406040000020003" pitchFamily="2" charset="0"/>
                <a:cs typeface="Calibri" pitchFamily="34" charset="0"/>
              </a:defRPr>
            </a:lvl1pPr>
          </a:lstStyle>
          <a:p>
            <a:pPr lvl="0"/>
            <a:r>
              <a:rPr lang="en-US" dirty="0"/>
              <a:t>Fake Step 5</a:t>
            </a:r>
          </a:p>
          <a:p>
            <a:pPr lvl="0"/>
            <a:r>
              <a:rPr lang="en-US" dirty="0"/>
              <a:t>Fake it until you make it</a:t>
            </a:r>
          </a:p>
        </p:txBody>
      </p:sp>
      <p:sp>
        <p:nvSpPr>
          <p:cNvPr id="38" name="Isosceles Triangle 37"/>
          <p:cNvSpPr/>
          <p:nvPr userDrawn="1"/>
        </p:nvSpPr>
        <p:spPr bwMode="auto">
          <a:xfrm rot="5400000">
            <a:off x="1967664" y="1721096"/>
            <a:ext cx="814039" cy="139668"/>
          </a:xfrm>
          <a:prstGeom prst="triangle">
            <a:avLst/>
          </a:prstGeom>
          <a:solidFill>
            <a:schemeClr val="accent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39" name="Rectangle 38"/>
          <p:cNvSpPr/>
          <p:nvPr userDrawn="1"/>
        </p:nvSpPr>
        <p:spPr bwMode="auto">
          <a:xfrm>
            <a:off x="-35823" y="6983558"/>
            <a:ext cx="2331720" cy="823564"/>
          </a:xfrm>
          <a:prstGeom prst="rect">
            <a:avLst/>
          </a:prstGeom>
          <a:solidFill>
            <a:srgbClr val="F3F3F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Univers LT 47 CondensedLt" panose="02000406040000020003" pitchFamily="2" charset="0"/>
              <a:cs typeface="Arial" charset="0"/>
            </a:endParaRPr>
          </a:p>
        </p:txBody>
      </p:sp>
      <p:sp>
        <p:nvSpPr>
          <p:cNvPr id="40" name="Rectangle 39"/>
          <p:cNvSpPr/>
          <p:nvPr userDrawn="1"/>
        </p:nvSpPr>
        <p:spPr bwMode="auto">
          <a:xfrm>
            <a:off x="2276" y="6983558"/>
            <a:ext cx="91440" cy="82356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41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140058" y="7047058"/>
            <a:ext cx="2224418" cy="823913"/>
          </a:xfrm>
        </p:spPr>
        <p:txBody>
          <a:bodyPr>
            <a:normAutofit/>
          </a:bodyPr>
          <a:lstStyle>
            <a:lvl1pPr marL="0" indent="0">
              <a:buNone/>
              <a:defRPr sz="1600" baseline="0">
                <a:solidFill>
                  <a:schemeClr val="bg2">
                    <a:lumMod val="75000"/>
                  </a:schemeClr>
                </a:solidFill>
                <a:latin typeface="Univers LT 47 CondensedLt" panose="02000406040000020003" pitchFamily="2" charset="0"/>
                <a:cs typeface="Calibri" pitchFamily="34" charset="0"/>
              </a:defRPr>
            </a:lvl1pPr>
          </a:lstStyle>
          <a:p>
            <a:pPr lvl="0"/>
            <a:r>
              <a:rPr lang="en-US" dirty="0"/>
              <a:t>Fake Step 5</a:t>
            </a:r>
          </a:p>
          <a:p>
            <a:pPr lvl="0"/>
            <a:r>
              <a:rPr lang="en-US" dirty="0"/>
              <a:t>Fake it until you make it</a:t>
            </a:r>
          </a:p>
        </p:txBody>
      </p:sp>
    </p:spTree>
    <p:extLst>
      <p:ext uri="{BB962C8B-B14F-4D97-AF65-F5344CB8AC3E}">
        <p14:creationId xmlns:p14="http://schemas.microsoft.com/office/powerpoint/2010/main" val="19082009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microsoft.com/office/2007/relationships/hdphoto" Target="../media/hdphoto1.wdp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ags" Target="../tags/tag2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13" Type="http://schemas.openxmlformats.org/officeDocument/2006/relationships/slideLayout" Target="../slideLayouts/slideLayout34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33.xml"/><Relationship Id="rId17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3.xml"/><Relationship Id="rId16" Type="http://schemas.openxmlformats.org/officeDocument/2006/relationships/slideLayout" Target="../slideLayouts/slideLayout37.xml"/><Relationship Id="rId20" Type="http://schemas.openxmlformats.org/officeDocument/2006/relationships/image" Target="../media/image11.png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6.xml"/><Relationship Id="rId15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31.xml"/><Relationship Id="rId19" Type="http://schemas.openxmlformats.org/officeDocument/2006/relationships/tags" Target="../tags/tag5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Relationship Id="rId14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4" cstate="email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sharpenSoften amount="-4000"/>
                    </a14:imgEffect>
                    <a14:imgEffect>
                      <a14:saturation sat="0"/>
                    </a14:imgEffect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7" y="-4418"/>
            <a:ext cx="14626671" cy="713072"/>
          </a:xfrm>
          <a:prstGeom prst="rect">
            <a:avLst/>
          </a:prstGeom>
        </p:spPr>
      </p:pic>
      <p:sp>
        <p:nvSpPr>
          <p:cNvPr id="1029" name="Rectangle 2"/>
          <p:cNvSpPr>
            <a:spLocks noGrp="1" noChangeArrowheads="1"/>
          </p:cNvSpPr>
          <p:nvPr>
            <p:ph type="title"/>
          </p:nvPr>
        </p:nvSpPr>
        <p:spPr bwMode="white">
          <a:xfrm>
            <a:off x="2578972" y="99007"/>
            <a:ext cx="10378779" cy="5516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normAutofit/>
          </a:bodyPr>
          <a:lstStyle/>
          <a:p>
            <a:pPr lvl="0"/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 bwMode="auto">
          <a:xfrm>
            <a:off x="2269954" y="87132"/>
            <a:ext cx="5937" cy="534389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1026" name="Picture 2" descr="\\mtlfs03\Mellanox_Academy\Media Library\Graphics Library\Logos\MellanoxAcademyLogoTransparent_White.png"/>
          <p:cNvPicPr>
            <a:picLocks noChangeAspect="1" noChangeArrowheads="1"/>
          </p:cNvPicPr>
          <p:nvPr userDrawn="1"/>
        </p:nvPicPr>
        <p:blipFill>
          <a:blip r:embed="rId2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481" y="158399"/>
            <a:ext cx="1619149" cy="387438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 userDrawn="1"/>
        </p:nvSpPr>
        <p:spPr bwMode="auto">
          <a:xfrm>
            <a:off x="0" y="708654"/>
            <a:ext cx="14619642" cy="274320"/>
          </a:xfrm>
          <a:prstGeom prst="rect">
            <a:avLst/>
          </a:prstGeom>
          <a:solidFill>
            <a:srgbClr val="F3F3F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cs typeface="Arial" charset="0"/>
            </a:endParaRPr>
          </a:p>
        </p:txBody>
      </p:sp>
      <p:sp>
        <p:nvSpPr>
          <p:cNvPr id="103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78774" y="1251950"/>
            <a:ext cx="12826499" cy="6475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32" name="TextBox 11"/>
          <p:cNvSpPr txBox="1">
            <a:spLocks noChangeArrowheads="1"/>
          </p:cNvSpPr>
          <p:nvPr/>
        </p:nvSpPr>
        <p:spPr bwMode="auto">
          <a:xfrm>
            <a:off x="128673" y="7927769"/>
            <a:ext cx="593124" cy="2857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30614" tIns="65309" rIns="130614" bIns="65309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fld id="{7764118D-58D9-484E-865A-9D5019AA1089}" type="slidenum">
              <a:rPr lang="en-US" sz="1000" b="0">
                <a:solidFill>
                  <a:schemeClr val="tx2"/>
                </a:solidFill>
                <a:latin typeface="Calibri" pitchFamily="34" charset="0"/>
              </a:rPr>
              <a:pPr algn="ctr" eaLnBrk="1" hangingPunct="1"/>
              <a:t>‹#›</a:t>
            </a:fld>
            <a:endParaRPr lang="en-US" sz="1000" b="0" dirty="0">
              <a:solidFill>
                <a:schemeClr val="tx2"/>
              </a:solidFill>
              <a:latin typeface="Calibri" pitchFamily="34" charset="0"/>
            </a:endParaRPr>
          </a:p>
        </p:txBody>
      </p:sp>
    </p:spTree>
    <p:custDataLst>
      <p:tags r:id="rId23"/>
    </p:custDataLst>
    <p:extLst>
      <p:ext uri="{BB962C8B-B14F-4D97-AF65-F5344CB8AC3E}">
        <p14:creationId xmlns:p14="http://schemas.microsoft.com/office/powerpoint/2010/main" val="13892800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340" r:id="rId1"/>
    <p:sldLayoutId id="2147485341" r:id="rId2"/>
    <p:sldLayoutId id="2147485342" r:id="rId3"/>
    <p:sldLayoutId id="2147485343" r:id="rId4"/>
    <p:sldLayoutId id="2147485344" r:id="rId5"/>
    <p:sldLayoutId id="2147485345" r:id="rId6"/>
    <p:sldLayoutId id="2147485346" r:id="rId7"/>
    <p:sldLayoutId id="2147485347" r:id="rId8"/>
    <p:sldLayoutId id="2147485348" r:id="rId9"/>
    <p:sldLayoutId id="2147485349" r:id="rId10"/>
    <p:sldLayoutId id="2147485350" r:id="rId11"/>
    <p:sldLayoutId id="2147485351" r:id="rId12"/>
    <p:sldLayoutId id="2147485352" r:id="rId13"/>
    <p:sldLayoutId id="2147485353" r:id="rId14"/>
    <p:sldLayoutId id="2147485354" r:id="rId15"/>
    <p:sldLayoutId id="2147485355" r:id="rId16"/>
    <p:sldLayoutId id="2147485356" r:id="rId17"/>
    <p:sldLayoutId id="2147485357" r:id="rId18"/>
    <p:sldLayoutId id="2147485358" r:id="rId19"/>
    <p:sldLayoutId id="2147485359" r:id="rId20"/>
    <p:sldLayoutId id="2147485360" r:id="rId21"/>
  </p:sldLayoutIdLst>
  <p:hf sldNum="0" hdr="0" ftr="0" dt="0"/>
  <p:txStyles>
    <p:titleStyle>
      <a:lvl1pPr algn="l" rtl="0" eaLnBrk="1" fontAlgn="base" hangingPunct="1">
        <a:lnSpc>
          <a:spcPts val="4038"/>
        </a:lnSpc>
        <a:spcBef>
          <a:spcPct val="0"/>
        </a:spcBef>
        <a:spcAft>
          <a:spcPct val="0"/>
        </a:spcAft>
        <a:defRPr sz="3400" b="0" baseline="0">
          <a:solidFill>
            <a:schemeClr val="bg1"/>
          </a:solidFill>
          <a:effectLst/>
          <a:latin typeface="Univers 45 Light" panose="020B0500000000000000" pitchFamily="34" charset="0"/>
          <a:ea typeface="Univers 45 Light" panose="020B0500000000000000" pitchFamily="34" charset="0"/>
          <a:cs typeface="Arial" pitchFamily="34" charset="0"/>
        </a:defRPr>
      </a:lvl1pPr>
      <a:lvl2pPr algn="l" rtl="0" eaLnBrk="1" fontAlgn="base" hangingPunct="1">
        <a:lnSpc>
          <a:spcPts val="4038"/>
        </a:lnSpc>
        <a:spcBef>
          <a:spcPct val="0"/>
        </a:spcBef>
        <a:spcAft>
          <a:spcPct val="0"/>
        </a:spcAft>
        <a:defRPr sz="4000" b="1">
          <a:solidFill>
            <a:schemeClr val="bg1"/>
          </a:solidFill>
          <a:latin typeface="Arial Narrow Bold" pitchFamily="-108" charset="0"/>
          <a:ea typeface="Arial" pitchFamily="36" charset="0"/>
          <a:cs typeface="Arial" charset="0"/>
        </a:defRPr>
      </a:lvl2pPr>
      <a:lvl3pPr algn="l" rtl="0" eaLnBrk="1" fontAlgn="base" hangingPunct="1">
        <a:lnSpc>
          <a:spcPts val="4038"/>
        </a:lnSpc>
        <a:spcBef>
          <a:spcPct val="0"/>
        </a:spcBef>
        <a:spcAft>
          <a:spcPct val="0"/>
        </a:spcAft>
        <a:defRPr sz="4000" b="1">
          <a:solidFill>
            <a:schemeClr val="bg1"/>
          </a:solidFill>
          <a:latin typeface="Arial Narrow Bold" pitchFamily="-108" charset="0"/>
          <a:ea typeface="Arial" pitchFamily="36" charset="0"/>
          <a:cs typeface="Arial" charset="0"/>
        </a:defRPr>
      </a:lvl3pPr>
      <a:lvl4pPr algn="l" rtl="0" eaLnBrk="1" fontAlgn="base" hangingPunct="1">
        <a:lnSpc>
          <a:spcPts val="4038"/>
        </a:lnSpc>
        <a:spcBef>
          <a:spcPct val="0"/>
        </a:spcBef>
        <a:spcAft>
          <a:spcPct val="0"/>
        </a:spcAft>
        <a:defRPr sz="4000" b="1">
          <a:solidFill>
            <a:schemeClr val="bg1"/>
          </a:solidFill>
          <a:latin typeface="Arial Narrow Bold" pitchFamily="-108" charset="0"/>
          <a:ea typeface="Arial" pitchFamily="36" charset="0"/>
          <a:cs typeface="Arial" charset="0"/>
        </a:defRPr>
      </a:lvl4pPr>
      <a:lvl5pPr algn="l" rtl="0" eaLnBrk="1" fontAlgn="base" hangingPunct="1">
        <a:lnSpc>
          <a:spcPts val="4038"/>
        </a:lnSpc>
        <a:spcBef>
          <a:spcPct val="0"/>
        </a:spcBef>
        <a:spcAft>
          <a:spcPct val="0"/>
        </a:spcAft>
        <a:defRPr sz="4000" b="1">
          <a:solidFill>
            <a:schemeClr val="bg1"/>
          </a:solidFill>
          <a:latin typeface="Arial Narrow Bold" pitchFamily="-108" charset="0"/>
          <a:ea typeface="Arial" pitchFamily="36" charset="0"/>
          <a:cs typeface="Arial" charset="0"/>
        </a:defRPr>
      </a:lvl5pPr>
      <a:lvl6pPr marL="653077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Arial" charset="0"/>
          <a:cs typeface="Arial" charset="0"/>
        </a:defRPr>
      </a:lvl6pPr>
      <a:lvl7pPr marL="1306155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Arial" charset="0"/>
          <a:cs typeface="Arial" charset="0"/>
        </a:defRPr>
      </a:lvl7pPr>
      <a:lvl8pPr marL="1959234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Arial" charset="0"/>
          <a:cs typeface="Arial" charset="0"/>
        </a:defRPr>
      </a:lvl8pPr>
      <a:lvl9pPr marL="2612310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Arial" charset="0"/>
          <a:cs typeface="Arial" charset="0"/>
        </a:defRPr>
      </a:lvl9pPr>
    </p:titleStyle>
    <p:bodyStyle>
      <a:lvl1pPr marL="228600" indent="-246888" algn="l" rtl="0" eaLnBrk="1" fontAlgn="base" hangingPunct="1">
        <a:spcBef>
          <a:spcPts val="600"/>
        </a:spcBef>
        <a:spcAft>
          <a:spcPct val="0"/>
        </a:spcAft>
        <a:buClr>
          <a:schemeClr val="bg2">
            <a:lumMod val="75000"/>
          </a:schemeClr>
        </a:buClr>
        <a:buSzPct val="110000"/>
        <a:buFont typeface="Wingdings" charset="0"/>
        <a:buChar char="§"/>
        <a:defRPr sz="2400">
          <a:solidFill>
            <a:schemeClr val="tx2"/>
          </a:solidFill>
          <a:latin typeface="Univers 45 Light" panose="020B0500000000000000" pitchFamily="34" charset="0"/>
          <a:ea typeface="ＭＳ Ｐゴシック" charset="0"/>
          <a:cs typeface="Arial" pitchFamily="-108" charset="0"/>
        </a:defRPr>
      </a:lvl1pPr>
      <a:lvl2pPr marL="568325" indent="-255589" algn="l" rtl="0" eaLnBrk="1" fontAlgn="base" hangingPunct="1">
        <a:spcBef>
          <a:spcPts val="426"/>
        </a:spcBef>
        <a:spcAft>
          <a:spcPct val="0"/>
        </a:spcAft>
        <a:buClr>
          <a:schemeClr val="tx1">
            <a:lumMod val="75000"/>
            <a:lumOff val="25000"/>
          </a:schemeClr>
        </a:buClr>
        <a:buSzPct val="105000"/>
        <a:buFont typeface="Arial" charset="0"/>
        <a:buChar char="•"/>
        <a:defRPr sz="2200">
          <a:solidFill>
            <a:schemeClr val="tx1">
              <a:lumMod val="75000"/>
              <a:lumOff val="25000"/>
            </a:schemeClr>
          </a:solidFill>
          <a:latin typeface="Univers 45 Light" panose="020B0500000000000000" pitchFamily="34" charset="0"/>
          <a:ea typeface="Arial" pitchFamily="36" charset="0"/>
          <a:cs typeface="Arial" pitchFamily="-108" charset="0"/>
        </a:defRPr>
      </a:lvl2pPr>
      <a:lvl3pPr marL="822325" indent="-239714" algn="l" rtl="0" eaLnBrk="1" fontAlgn="base" hangingPunct="1">
        <a:spcBef>
          <a:spcPct val="20000"/>
        </a:spcBef>
        <a:spcAft>
          <a:spcPct val="0"/>
        </a:spcAft>
        <a:buClr>
          <a:schemeClr val="tx1">
            <a:lumMod val="75000"/>
            <a:lumOff val="25000"/>
          </a:schemeClr>
        </a:buClr>
        <a:buSzPct val="104000"/>
        <a:buFont typeface="Lucida Grande" charset="0"/>
        <a:buChar char="-"/>
        <a:defRPr sz="2000">
          <a:solidFill>
            <a:schemeClr val="tx1">
              <a:lumMod val="75000"/>
              <a:lumOff val="25000"/>
            </a:schemeClr>
          </a:solidFill>
          <a:latin typeface="Univers 45 Light" panose="020B0500000000000000" pitchFamily="34" charset="0"/>
          <a:ea typeface="Arial" pitchFamily="36" charset="0"/>
          <a:cs typeface="Arial" pitchFamily="-108" charset="0"/>
        </a:defRPr>
      </a:lvl3pPr>
      <a:lvl4pPr marL="1097280" indent="-274320" algn="l" rtl="0" eaLnBrk="1" fontAlgn="base" hangingPunct="1">
        <a:spcBef>
          <a:spcPct val="20000"/>
        </a:spcBef>
        <a:spcAft>
          <a:spcPct val="0"/>
        </a:spcAft>
        <a:buClr>
          <a:schemeClr val="bg1">
            <a:lumMod val="50000"/>
          </a:schemeClr>
        </a:buClr>
        <a:buFont typeface="Wingdings" charset="0"/>
        <a:buChar char="§"/>
        <a:defRPr sz="1800">
          <a:solidFill>
            <a:schemeClr val="bg1">
              <a:lumMod val="50000"/>
            </a:schemeClr>
          </a:solidFill>
          <a:latin typeface="Univers 45 Light" panose="020B0500000000000000" pitchFamily="34" charset="0"/>
          <a:ea typeface="Arial" pitchFamily="36" charset="0"/>
          <a:cs typeface="Arial" pitchFamily="-108" charset="0"/>
        </a:defRPr>
      </a:lvl4pPr>
      <a:lvl5pPr marL="1316736" indent="-210312" algn="l" rtl="0" eaLnBrk="1" fontAlgn="base" hangingPunct="1">
        <a:spcBef>
          <a:spcPct val="20000"/>
        </a:spcBef>
        <a:spcAft>
          <a:spcPct val="0"/>
        </a:spcAft>
        <a:buClr>
          <a:schemeClr val="bg1">
            <a:lumMod val="50000"/>
          </a:schemeClr>
        </a:buClr>
        <a:buFont typeface="Lucida Grande" charset="0"/>
        <a:buChar char="›"/>
        <a:defRPr sz="1700">
          <a:solidFill>
            <a:schemeClr val="bg1">
              <a:lumMod val="50000"/>
            </a:schemeClr>
          </a:solidFill>
          <a:latin typeface="Univers 45 Light" panose="020B0500000000000000" pitchFamily="34" charset="0"/>
          <a:ea typeface="Arial" pitchFamily="36" charset="0"/>
          <a:cs typeface="Arial" pitchFamily="-108" charset="0"/>
        </a:defRPr>
      </a:lvl5pPr>
      <a:lvl6pPr marL="3591926" indent="-326539" algn="l" rtl="0" eaLnBrk="1" fontAlgn="base" hangingPunct="1">
        <a:spcBef>
          <a:spcPct val="20000"/>
        </a:spcBef>
        <a:spcAft>
          <a:spcPct val="0"/>
        </a:spcAft>
        <a:buChar char="»"/>
        <a:defRPr sz="2200">
          <a:solidFill>
            <a:schemeClr val="tx1"/>
          </a:solidFill>
          <a:latin typeface="+mj-lt"/>
          <a:cs typeface="+mn-cs"/>
        </a:defRPr>
      </a:lvl6pPr>
      <a:lvl7pPr marL="4245003" indent="-326539" algn="l" rtl="0" eaLnBrk="1" fontAlgn="base" hangingPunct="1">
        <a:spcBef>
          <a:spcPct val="20000"/>
        </a:spcBef>
        <a:spcAft>
          <a:spcPct val="0"/>
        </a:spcAft>
        <a:buChar char="»"/>
        <a:defRPr sz="2200">
          <a:solidFill>
            <a:schemeClr val="tx1"/>
          </a:solidFill>
          <a:latin typeface="+mj-lt"/>
          <a:cs typeface="+mn-cs"/>
        </a:defRPr>
      </a:lvl7pPr>
      <a:lvl8pPr marL="4898082" indent="-326539" algn="l" rtl="0" eaLnBrk="1" fontAlgn="base" hangingPunct="1">
        <a:spcBef>
          <a:spcPct val="20000"/>
        </a:spcBef>
        <a:spcAft>
          <a:spcPct val="0"/>
        </a:spcAft>
        <a:buChar char="»"/>
        <a:defRPr sz="2200">
          <a:solidFill>
            <a:schemeClr val="tx1"/>
          </a:solidFill>
          <a:latin typeface="+mj-lt"/>
          <a:cs typeface="+mn-cs"/>
        </a:defRPr>
      </a:lvl8pPr>
      <a:lvl9pPr marL="5551160" indent="-326539" algn="l" rtl="0" eaLnBrk="1" fontAlgn="base" hangingPunct="1">
        <a:spcBef>
          <a:spcPct val="20000"/>
        </a:spcBef>
        <a:spcAft>
          <a:spcPct val="0"/>
        </a:spcAft>
        <a:buChar char="»"/>
        <a:defRPr sz="2200">
          <a:solidFill>
            <a:schemeClr val="tx1"/>
          </a:solidFill>
          <a:latin typeface="+mj-lt"/>
          <a:cs typeface="+mn-cs"/>
        </a:defRPr>
      </a:lvl9pPr>
    </p:bodyStyle>
    <p:otherStyle>
      <a:defPPr>
        <a:defRPr lang="en-US"/>
      </a:defPPr>
      <a:lvl1pPr marL="0" algn="l" defTabSz="1306155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53077" algn="l" defTabSz="1306155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306155" algn="l" defTabSz="1306155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3pPr>
      <a:lvl4pPr marL="1959234" algn="l" defTabSz="1306155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4pPr>
      <a:lvl5pPr marL="2612310" algn="l" defTabSz="1306155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5pPr>
      <a:lvl6pPr marL="3265389" algn="l" defTabSz="1306155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6pPr>
      <a:lvl7pPr marL="3918466" algn="l" defTabSz="1306155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542" algn="l" defTabSz="1306155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8pPr>
      <a:lvl9pPr marL="5224621" algn="l" defTabSz="1306155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01701" y="536126"/>
            <a:ext cx="10996134" cy="6777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1702" y="1588692"/>
            <a:ext cx="10996134" cy="60785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33038" y="7627939"/>
            <a:ext cx="3290887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40" b="0">
                <a:solidFill>
                  <a:schemeClr val="tx1">
                    <a:tint val="75000"/>
                  </a:schemeClr>
                </a:solidFill>
                <a:latin typeface="DINpro" panose="020B0504020101020102" pitchFamily="34" charset="0"/>
                <a:cs typeface="DINpro" panose="020B0504020101020102" pitchFamily="34" charset="0"/>
              </a:defRPr>
            </a:lvl1pPr>
          </a:lstStyle>
          <a:p>
            <a:fld id="{2D2B1086-FBD2-4597-9255-E2A7F86B3AE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96339FD-DDEC-4E0D-AB08-2A2AC8160745}"/>
              </a:ext>
            </a:extLst>
          </p:cNvPr>
          <p:cNvGrpSpPr/>
          <p:nvPr userDrawn="1"/>
        </p:nvGrpSpPr>
        <p:grpSpPr>
          <a:xfrm>
            <a:off x="11955330" y="490406"/>
            <a:ext cx="2330868" cy="726520"/>
            <a:chOff x="11955330" y="536125"/>
            <a:chExt cx="2330868" cy="726520"/>
          </a:xfrm>
        </p:grpSpPr>
        <p:pic>
          <p:nvPicPr>
            <p:cNvPr id="10" name="Picture 9" descr="A close up of a logo&#10;&#10;Description automatically generated">
              <a:extLst>
                <a:ext uri="{FF2B5EF4-FFF2-40B4-BE49-F238E27FC236}">
                  <a16:creationId xmlns:a16="http://schemas.microsoft.com/office/drawing/2014/main" id="{9BF40470-8250-40CC-8BEA-B5B5AC230DCB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55330" y="536125"/>
              <a:ext cx="1291590" cy="726520"/>
            </a:xfrm>
            <a:prstGeom prst="rect">
              <a:avLst/>
            </a:prstGeom>
          </p:spPr>
        </p:pic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90FDC9B2-66A4-4F8C-924C-289BA6AF4241}"/>
                </a:ext>
              </a:extLst>
            </p:cNvPr>
            <p:cNvCxnSpPr>
              <a:cxnSpLocks/>
            </p:cNvCxnSpPr>
            <p:nvPr/>
          </p:nvCxnSpPr>
          <p:spPr>
            <a:xfrm>
              <a:off x="13299820" y="695431"/>
              <a:ext cx="0" cy="382903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8A8387D-6B3D-47C1-BBAF-975B57D1AFCD}"/>
                </a:ext>
              </a:extLst>
            </p:cNvPr>
            <p:cNvSpPr txBox="1"/>
            <p:nvPr/>
          </p:nvSpPr>
          <p:spPr>
            <a:xfrm>
              <a:off x="13311251" y="673857"/>
              <a:ext cx="974947" cy="4431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1097236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140" b="0" dirty="0">
                  <a:solidFill>
                    <a:prstClr val="black"/>
                  </a:solidFill>
                  <a:latin typeface="Dinpro" panose="020B0504020101020102" pitchFamily="34" charset="0"/>
                  <a:ea typeface="+mn-ea"/>
                  <a:cs typeface="Dinpro" panose="020B0504020101020102" pitchFamily="34" charset="0"/>
                </a:rPr>
                <a:t>Networking </a:t>
              </a:r>
            </a:p>
            <a:p>
              <a:pPr defTabSz="1097236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140" b="0" dirty="0">
                  <a:solidFill>
                    <a:prstClr val="black"/>
                  </a:solidFill>
                  <a:latin typeface="Dinpro" panose="020B0504020101020102" pitchFamily="34" charset="0"/>
                  <a:ea typeface="+mn-ea"/>
                  <a:cs typeface="Dinpro" panose="020B0504020101020102" pitchFamily="34" charset="0"/>
                </a:rPr>
                <a:t>Academy</a:t>
              </a:r>
            </a:p>
          </p:txBody>
        </p:sp>
      </p:grpSp>
    </p:spTree>
    <p:custDataLst>
      <p:tags r:id="rId19"/>
    </p:custDataLst>
    <p:extLst>
      <p:ext uri="{BB962C8B-B14F-4D97-AF65-F5344CB8AC3E}">
        <p14:creationId xmlns:p14="http://schemas.microsoft.com/office/powerpoint/2010/main" val="3028930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362" r:id="rId1"/>
    <p:sldLayoutId id="2147485363" r:id="rId2"/>
    <p:sldLayoutId id="2147485364" r:id="rId3"/>
    <p:sldLayoutId id="2147485365" r:id="rId4"/>
    <p:sldLayoutId id="2147485366" r:id="rId5"/>
    <p:sldLayoutId id="2147485367" r:id="rId6"/>
    <p:sldLayoutId id="2147485368" r:id="rId7"/>
    <p:sldLayoutId id="2147485369" r:id="rId8"/>
    <p:sldLayoutId id="2147485370" r:id="rId9"/>
    <p:sldLayoutId id="2147485371" r:id="rId10"/>
    <p:sldLayoutId id="2147485372" r:id="rId11"/>
    <p:sldLayoutId id="2147485373" r:id="rId12"/>
    <p:sldLayoutId id="2147485374" r:id="rId13"/>
    <p:sldLayoutId id="2147485375" r:id="rId14"/>
    <p:sldLayoutId id="2147485376" r:id="rId15"/>
    <p:sldLayoutId id="2147485377" r:id="rId16"/>
    <p:sldLayoutId id="2147485378" r:id="rId17"/>
  </p:sldLayoutIdLst>
  <p:hf hdr="0" ftr="0" dt="0"/>
  <p:txStyles>
    <p:titleStyle>
      <a:lvl1pPr algn="l" defTabSz="914364" rtl="0" eaLnBrk="1" latinLnBrk="0" hangingPunct="1">
        <a:lnSpc>
          <a:spcPct val="90000"/>
        </a:lnSpc>
        <a:spcBef>
          <a:spcPct val="0"/>
        </a:spcBef>
        <a:buNone/>
        <a:defRPr lang="en-US" sz="4200" b="1" kern="1200" dirty="0">
          <a:solidFill>
            <a:schemeClr val="tx1">
              <a:lumMod val="75000"/>
              <a:lumOff val="25000"/>
            </a:schemeClr>
          </a:solidFill>
          <a:latin typeface="DIN Pro Bold" panose="020B0804020101020102" pitchFamily="34" charset="0"/>
          <a:ea typeface="ＭＳ Ｐゴシック" charset="0"/>
          <a:cs typeface="DIN Pro Bold" panose="020B0804020101020102" pitchFamily="34" charset="0"/>
        </a:defRPr>
      </a:lvl1pPr>
    </p:titleStyle>
    <p:bodyStyle>
      <a:lvl1pPr marL="349236" indent="-349236" algn="l" defTabSz="914364" rtl="0" eaLnBrk="1" latinLnBrk="0" hangingPunct="1">
        <a:lnSpc>
          <a:spcPct val="90000"/>
        </a:lnSpc>
        <a:spcBef>
          <a:spcPts val="1000"/>
        </a:spcBef>
        <a:buClr>
          <a:srgbClr val="5E5E5E"/>
        </a:buClr>
        <a:buFont typeface="Wingdings" panose="05000000000000000000" pitchFamily="2" charset="2"/>
        <a:buChar char="§"/>
        <a:defRPr sz="2160" kern="1200">
          <a:solidFill>
            <a:schemeClr val="tx1"/>
          </a:solidFill>
          <a:latin typeface="DINpro" panose="020B0504020101020102" pitchFamily="34" charset="0"/>
          <a:ea typeface="+mn-ea"/>
          <a:cs typeface="DINpro" panose="020B0504020101020102" pitchFamily="34" charset="0"/>
        </a:defRPr>
      </a:lvl1pPr>
      <a:lvl2pPr marL="685772" indent="-228590" algn="l" defTabSz="914364" rtl="0" eaLnBrk="1" latinLnBrk="0" hangingPunct="1">
        <a:lnSpc>
          <a:spcPct val="90000"/>
        </a:lnSpc>
        <a:spcBef>
          <a:spcPts val="500"/>
        </a:spcBef>
        <a:buClr>
          <a:srgbClr val="898989"/>
        </a:buClr>
        <a:buFont typeface="Calibri" panose="020F0502020204030204" pitchFamily="34" charset="0"/>
        <a:buChar char="▪"/>
        <a:defRPr sz="1920" kern="1200">
          <a:solidFill>
            <a:srgbClr val="5E5E5E"/>
          </a:solidFill>
          <a:latin typeface="DINpro" panose="020B0504020101020102" pitchFamily="34" charset="0"/>
          <a:ea typeface="+mn-ea"/>
          <a:cs typeface="DINpro" panose="020B0504020101020102" pitchFamily="34" charset="0"/>
        </a:defRPr>
      </a:lvl2pPr>
      <a:lvl3pPr marL="1142954" indent="-228590" algn="l" defTabSz="914364" rtl="0" eaLnBrk="1" latinLnBrk="0" hangingPunct="1">
        <a:lnSpc>
          <a:spcPct val="90000"/>
        </a:lnSpc>
        <a:spcBef>
          <a:spcPts val="500"/>
        </a:spcBef>
        <a:buClr>
          <a:srgbClr val="5E5E5E"/>
        </a:buClr>
        <a:buSzPct val="80000"/>
        <a:buFont typeface="Wingdings" panose="05000000000000000000" pitchFamily="2" charset="2"/>
        <a:buChar char="§"/>
        <a:defRPr sz="1920" kern="1200">
          <a:solidFill>
            <a:srgbClr val="5E5E5E"/>
          </a:solidFill>
          <a:latin typeface="DINpro" panose="020B0504020101020102" pitchFamily="34" charset="0"/>
          <a:ea typeface="+mn-ea"/>
          <a:cs typeface="DINpro" panose="020B0504020101020102" pitchFamily="34" charset="0"/>
        </a:defRPr>
      </a:lvl3pPr>
      <a:lvl4pPr marL="1600136" indent="-228590" algn="l" defTabSz="91436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DINpro" panose="020B0504020101020102" pitchFamily="34" charset="0"/>
          <a:ea typeface="+mn-ea"/>
          <a:cs typeface="DINpro" panose="020B0504020101020102" pitchFamily="34" charset="0"/>
        </a:defRPr>
      </a:lvl4pPr>
      <a:lvl5pPr marL="2057317" indent="-228590" algn="l" defTabSz="91436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DINpro" panose="020B0504020101020102" pitchFamily="34" charset="0"/>
          <a:ea typeface="+mn-ea"/>
          <a:cs typeface="DINpro" panose="020B0504020101020102" pitchFamily="34" charset="0"/>
        </a:defRPr>
      </a:lvl5pPr>
      <a:lvl6pPr marL="2514499" indent="-228590" algn="l" defTabSz="91436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0" algn="l" defTabSz="91436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0" algn="l" defTabSz="91436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4" indent="-228590" algn="l" defTabSz="91436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4" algn="l" defTabSz="91436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1" algn="l" defTabSz="91436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2.xml"/><Relationship Id="rId1" Type="http://schemas.openxmlformats.org/officeDocument/2006/relationships/tags" Target="../tags/tag2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6.xml"/><Relationship Id="rId1" Type="http://schemas.openxmlformats.org/officeDocument/2006/relationships/tags" Target="../tags/tag3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7.xml"/><Relationship Id="rId1" Type="http://schemas.openxmlformats.org/officeDocument/2006/relationships/tags" Target="../tags/tag3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6.xml"/><Relationship Id="rId1" Type="http://schemas.openxmlformats.org/officeDocument/2006/relationships/tags" Target="../tags/tag3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6.xml"/><Relationship Id="rId1" Type="http://schemas.openxmlformats.org/officeDocument/2006/relationships/tags" Target="../tags/tag3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6.xml"/><Relationship Id="rId1" Type="http://schemas.openxmlformats.org/officeDocument/2006/relationships/tags" Target="../tags/tag3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6.xml"/><Relationship Id="rId1" Type="http://schemas.openxmlformats.org/officeDocument/2006/relationships/tags" Target="../tags/tag3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6.xml"/><Relationship Id="rId1" Type="http://schemas.openxmlformats.org/officeDocument/2006/relationships/tags" Target="../tags/tag3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6.xml"/><Relationship Id="rId1" Type="http://schemas.openxmlformats.org/officeDocument/2006/relationships/tags" Target="../tags/tag3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6.xml"/><Relationship Id="rId1" Type="http://schemas.openxmlformats.org/officeDocument/2006/relationships/tags" Target="../tags/tag4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6.xml"/><Relationship Id="rId1" Type="http://schemas.openxmlformats.org/officeDocument/2006/relationships/tags" Target="../tags/tag4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3.xml"/><Relationship Id="rId1" Type="http://schemas.openxmlformats.org/officeDocument/2006/relationships/tags" Target="../tags/tag2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6.xml"/><Relationship Id="rId1" Type="http://schemas.openxmlformats.org/officeDocument/2006/relationships/tags" Target="../tags/tag4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6.xml"/><Relationship Id="rId1" Type="http://schemas.openxmlformats.org/officeDocument/2006/relationships/tags" Target="../tags/tag4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6.xml"/><Relationship Id="rId1" Type="http://schemas.openxmlformats.org/officeDocument/2006/relationships/tags" Target="../tags/tag44.xml"/><Relationship Id="rId4" Type="http://schemas.openxmlformats.org/officeDocument/2006/relationships/hyperlink" Target="http://www.binaryhexconverter.com/hex-to-decimal-converter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6.xml"/><Relationship Id="rId1" Type="http://schemas.openxmlformats.org/officeDocument/2006/relationships/tags" Target="../tags/tag4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6.xml"/><Relationship Id="rId1" Type="http://schemas.openxmlformats.org/officeDocument/2006/relationships/tags" Target="../tags/tag4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6.xml"/><Relationship Id="rId1" Type="http://schemas.openxmlformats.org/officeDocument/2006/relationships/tags" Target="../tags/tag4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4.xml"/><Relationship Id="rId1" Type="http://schemas.openxmlformats.org/officeDocument/2006/relationships/tags" Target="../tags/tag4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6.xml"/><Relationship Id="rId1" Type="http://schemas.openxmlformats.org/officeDocument/2006/relationships/tags" Target="../tags/tag4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7" Type="http://schemas.openxmlformats.org/officeDocument/2006/relationships/image" Target="../media/image21.png"/><Relationship Id="rId2" Type="http://schemas.openxmlformats.org/officeDocument/2006/relationships/slideLayout" Target="../slideLayouts/slideLayout26.xml"/><Relationship Id="rId1" Type="http://schemas.openxmlformats.org/officeDocument/2006/relationships/tags" Target="../tags/tag50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6.xml"/><Relationship Id="rId1" Type="http://schemas.openxmlformats.org/officeDocument/2006/relationships/tags" Target="../tags/tag5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6.xml"/><Relationship Id="rId1" Type="http://schemas.openxmlformats.org/officeDocument/2006/relationships/tags" Target="../tags/tag2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4.xml"/><Relationship Id="rId1" Type="http://schemas.openxmlformats.org/officeDocument/2006/relationships/tags" Target="../tags/tag5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6.xml"/><Relationship Id="rId1" Type="http://schemas.openxmlformats.org/officeDocument/2006/relationships/tags" Target="../tags/tag53.xml"/><Relationship Id="rId4" Type="http://schemas.openxmlformats.org/officeDocument/2006/relationships/image" Target="../media/image22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6.xml"/><Relationship Id="rId1" Type="http://schemas.openxmlformats.org/officeDocument/2006/relationships/tags" Target="../tags/tag5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6.xml"/><Relationship Id="rId1" Type="http://schemas.openxmlformats.org/officeDocument/2006/relationships/tags" Target="../tags/tag5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26.xml"/><Relationship Id="rId1" Type="http://schemas.openxmlformats.org/officeDocument/2006/relationships/tags" Target="../tags/tag5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24.xml"/><Relationship Id="rId1" Type="http://schemas.openxmlformats.org/officeDocument/2006/relationships/tags" Target="../tags/tag5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26.xml"/><Relationship Id="rId1" Type="http://schemas.openxmlformats.org/officeDocument/2006/relationships/tags" Target="../tags/tag5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26.xml"/><Relationship Id="rId1" Type="http://schemas.openxmlformats.org/officeDocument/2006/relationships/tags" Target="../tags/tag59.xml"/><Relationship Id="rId5" Type="http://schemas.openxmlformats.org/officeDocument/2006/relationships/image" Target="../media/image23.png"/><Relationship Id="rId4" Type="http://schemas.openxmlformats.org/officeDocument/2006/relationships/slide" Target="slide4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26.xml"/><Relationship Id="rId1" Type="http://schemas.openxmlformats.org/officeDocument/2006/relationships/tags" Target="../tags/tag60.xml"/><Relationship Id="rId5" Type="http://schemas.openxmlformats.org/officeDocument/2006/relationships/image" Target="../media/image23.png"/><Relationship Id="rId4" Type="http://schemas.openxmlformats.org/officeDocument/2006/relationships/slide" Target="slide4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26.xml"/><Relationship Id="rId1" Type="http://schemas.openxmlformats.org/officeDocument/2006/relationships/tags" Target="../tags/tag6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6.xml"/><Relationship Id="rId1" Type="http://schemas.openxmlformats.org/officeDocument/2006/relationships/tags" Target="../tags/tag2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26.xml"/><Relationship Id="rId1" Type="http://schemas.openxmlformats.org/officeDocument/2006/relationships/tags" Target="../tags/tag6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tmp"/><Relationship Id="rId3" Type="http://schemas.openxmlformats.org/officeDocument/2006/relationships/notesSlide" Target="../notesSlides/notesSlide30.xml"/><Relationship Id="rId7" Type="http://schemas.openxmlformats.org/officeDocument/2006/relationships/image" Target="../media/image30.tmp"/><Relationship Id="rId2" Type="http://schemas.openxmlformats.org/officeDocument/2006/relationships/slideLayout" Target="../slideLayouts/slideLayout26.xml"/><Relationship Id="rId1" Type="http://schemas.openxmlformats.org/officeDocument/2006/relationships/tags" Target="../tags/tag63.xml"/><Relationship Id="rId6" Type="http://schemas.openxmlformats.org/officeDocument/2006/relationships/image" Target="../media/image29.tmp"/><Relationship Id="rId5" Type="http://schemas.openxmlformats.org/officeDocument/2006/relationships/image" Target="../media/image28.tmp"/><Relationship Id="rId4" Type="http://schemas.openxmlformats.org/officeDocument/2006/relationships/image" Target="../media/image27.tmp"/><Relationship Id="rId9" Type="http://schemas.openxmlformats.org/officeDocument/2006/relationships/image" Target="../media/image32.tmp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26.xml"/><Relationship Id="rId1" Type="http://schemas.openxmlformats.org/officeDocument/2006/relationships/tags" Target="../tags/tag64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26.xml"/><Relationship Id="rId1" Type="http://schemas.openxmlformats.org/officeDocument/2006/relationships/tags" Target="../tags/tag6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26.xml"/><Relationship Id="rId1" Type="http://schemas.openxmlformats.org/officeDocument/2006/relationships/tags" Target="../tags/tag6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26.xml"/><Relationship Id="rId1" Type="http://schemas.openxmlformats.org/officeDocument/2006/relationships/tags" Target="../tags/tag6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24.xml"/><Relationship Id="rId1" Type="http://schemas.openxmlformats.org/officeDocument/2006/relationships/tags" Target="../tags/tag68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6.xml"/><Relationship Id="rId1" Type="http://schemas.openxmlformats.org/officeDocument/2006/relationships/tags" Target="../tags/tag69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6.xml"/><Relationship Id="rId1" Type="http://schemas.openxmlformats.org/officeDocument/2006/relationships/tags" Target="../tags/tag70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26.xml"/><Relationship Id="rId1" Type="http://schemas.openxmlformats.org/officeDocument/2006/relationships/tags" Target="../tags/tag71.xml"/><Relationship Id="rId4" Type="http://schemas.openxmlformats.org/officeDocument/2006/relationships/image" Target="../media/image3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6.xml"/><Relationship Id="rId1" Type="http://schemas.openxmlformats.org/officeDocument/2006/relationships/tags" Target="../tags/tag27.xml"/><Relationship Id="rId4" Type="http://schemas.openxmlformats.org/officeDocument/2006/relationships/image" Target="../media/image17.tmp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26.xml"/><Relationship Id="rId1" Type="http://schemas.openxmlformats.org/officeDocument/2006/relationships/tags" Target="../tags/tag7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26.xml"/><Relationship Id="rId1" Type="http://schemas.openxmlformats.org/officeDocument/2006/relationships/tags" Target="../tags/tag73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notesSlide" Target="../notesSlides/notesSlide39.xml"/><Relationship Id="rId7" Type="http://schemas.openxmlformats.org/officeDocument/2006/relationships/image" Target="../media/image33.png"/><Relationship Id="rId2" Type="http://schemas.openxmlformats.org/officeDocument/2006/relationships/slideLayout" Target="../slideLayouts/slideLayout26.xml"/><Relationship Id="rId1" Type="http://schemas.openxmlformats.org/officeDocument/2006/relationships/tags" Target="../tags/tag74.xml"/><Relationship Id="rId6" Type="http://schemas.openxmlformats.org/officeDocument/2006/relationships/image" Target="../media/image39.png"/><Relationship Id="rId5" Type="http://schemas.openxmlformats.org/officeDocument/2006/relationships/image" Target="../media/image38.jpg"/><Relationship Id="rId4" Type="http://schemas.openxmlformats.org/officeDocument/2006/relationships/image" Target="../media/image37.png"/><Relationship Id="rId9" Type="http://schemas.openxmlformats.org/officeDocument/2006/relationships/image" Target="../media/image3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2" Type="http://schemas.openxmlformats.org/officeDocument/2006/relationships/slideLayout" Target="../slideLayouts/slideLayout23.xml"/><Relationship Id="rId1" Type="http://schemas.openxmlformats.org/officeDocument/2006/relationships/tags" Target="../tags/tag7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6.xml"/><Relationship Id="rId1" Type="http://schemas.openxmlformats.org/officeDocument/2006/relationships/tags" Target="../tags/tag7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2" Type="http://schemas.openxmlformats.org/officeDocument/2006/relationships/slideLayout" Target="../slideLayouts/slideLayout26.xml"/><Relationship Id="rId1" Type="http://schemas.openxmlformats.org/officeDocument/2006/relationships/tags" Target="../tags/tag77.xml"/><Relationship Id="rId5" Type="http://schemas.openxmlformats.org/officeDocument/2006/relationships/image" Target="../media/image40.png"/><Relationship Id="rId4" Type="http://schemas.openxmlformats.org/officeDocument/2006/relationships/hyperlink" Target="https://code.google.com/p/pdsh/" TargetMode="Externa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6.xml"/><Relationship Id="rId1" Type="http://schemas.openxmlformats.org/officeDocument/2006/relationships/tags" Target="../tags/tag78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6.xml"/><Relationship Id="rId1" Type="http://schemas.openxmlformats.org/officeDocument/2006/relationships/tags" Target="../tags/tag79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6.xml"/><Relationship Id="rId1" Type="http://schemas.openxmlformats.org/officeDocument/2006/relationships/tags" Target="../tags/tag80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6.xml"/><Relationship Id="rId1" Type="http://schemas.openxmlformats.org/officeDocument/2006/relationships/tags" Target="../tags/tag8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33.xml"/><Relationship Id="rId1" Type="http://schemas.openxmlformats.org/officeDocument/2006/relationships/tags" Target="../tags/tag28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6.xml"/><Relationship Id="rId1" Type="http://schemas.openxmlformats.org/officeDocument/2006/relationships/tags" Target="../tags/tag8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6.xml"/><Relationship Id="rId1" Type="http://schemas.openxmlformats.org/officeDocument/2006/relationships/tags" Target="../tags/tag8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mailto:damiano.pagliaro@doit-systems.it" TargetMode="External"/><Relationship Id="rId2" Type="http://schemas.openxmlformats.org/officeDocument/2006/relationships/slideLayout" Target="../slideLayouts/slideLayout26.xml"/><Relationship Id="rId1" Type="http://schemas.openxmlformats.org/officeDocument/2006/relationships/tags" Target="../tags/tag84.xml"/><Relationship Id="rId5" Type="http://schemas.openxmlformats.org/officeDocument/2006/relationships/hyperlink" Target="http://set_nodedesc.sh/" TargetMode="External"/><Relationship Id="rId4" Type="http://schemas.openxmlformats.org/officeDocument/2006/relationships/hyperlink" Target="mailto:manilo.trocano@doit-systems.it" TargetMode="Externa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mp"/><Relationship Id="rId2" Type="http://schemas.openxmlformats.org/officeDocument/2006/relationships/slideLayout" Target="../slideLayouts/slideLayout26.xml"/><Relationship Id="rId1" Type="http://schemas.openxmlformats.org/officeDocument/2006/relationships/tags" Target="../tags/tag85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6.xml"/><Relationship Id="rId1" Type="http://schemas.openxmlformats.org/officeDocument/2006/relationships/tags" Target="../tags/tag8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6.xml"/><Relationship Id="rId1" Type="http://schemas.openxmlformats.org/officeDocument/2006/relationships/tags" Target="../tags/tag2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6.xml"/><Relationship Id="rId1" Type="http://schemas.openxmlformats.org/officeDocument/2006/relationships/tags" Target="../tags/tag3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6.xml"/><Relationship Id="rId1" Type="http://schemas.openxmlformats.org/officeDocument/2006/relationships/tags" Target="../tags/tag3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44C42A6-2DB0-4734-8FAD-D325171CC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Ibdiagnet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556261" y="3024188"/>
            <a:ext cx="5848350" cy="1362075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Unit </a:t>
            </a:r>
            <a:r>
              <a:rPr lang="he-IL" dirty="0">
                <a:solidFill>
                  <a:schemeClr val="bg1"/>
                </a:solidFill>
              </a:rPr>
              <a:t>14</a:t>
            </a:r>
            <a:endParaRPr lang="en-US" dirty="0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835164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400" dirty="0"/>
              <a:t>components discovery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err="1">
                <a:latin typeface="DIN Pro Bold" panose="020B0804020101020102" pitchFamily="34" charset="0"/>
                <a:cs typeface="DIN Pro Bold" panose="020B0804020101020102" pitchFamily="34" charset="0"/>
              </a:rPr>
              <a:t>ibdiagnet</a:t>
            </a:r>
            <a:r>
              <a:rPr lang="en-US" sz="2000" dirty="0"/>
              <a:t> is part of the features provided with OFED </a:t>
            </a:r>
          </a:p>
          <a:p>
            <a:r>
              <a:rPr lang="en-US" sz="2000" dirty="0"/>
              <a:t>Mellanox </a:t>
            </a:r>
            <a:r>
              <a:rPr lang="en-US" sz="2000" dirty="0" err="1"/>
              <a:t>ibdiagnet</a:t>
            </a:r>
            <a:r>
              <a:rPr lang="en-US" sz="2000" dirty="0"/>
              <a:t> may provide additional features beyond the OpenSM “standard“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pPr>
              <a:spcBef>
                <a:spcPts val="1200"/>
              </a:spcBef>
            </a:pPr>
            <a:r>
              <a:rPr lang="en-US" sz="2000" dirty="0" err="1"/>
              <a:t>ibdiagnet</a:t>
            </a:r>
            <a:r>
              <a:rPr lang="en-US" sz="2000" dirty="0"/>
              <a:t> components discovery section </a:t>
            </a:r>
          </a:p>
        </p:txBody>
      </p:sp>
      <p:sp>
        <p:nvSpPr>
          <p:cNvPr id="4" name="Rectangle 3"/>
          <p:cNvSpPr/>
          <p:nvPr/>
        </p:nvSpPr>
        <p:spPr>
          <a:xfrm>
            <a:off x="1151067" y="2515473"/>
            <a:ext cx="11768867" cy="2246769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400" b="0" dirty="0">
                <a:latin typeface="Consolas" panose="020B0609020204030204" pitchFamily="49" charset="0"/>
              </a:rPr>
              <a:t>[root@ib-cert-sv01 ~]# /</a:t>
            </a:r>
            <a:r>
              <a:rPr lang="en-US" sz="1400" b="0" dirty="0" err="1">
                <a:latin typeface="Consolas" panose="020B0609020204030204" pitchFamily="49" charset="0"/>
              </a:rPr>
              <a:t>usr</a:t>
            </a:r>
            <a:r>
              <a:rPr lang="en-US" sz="1400" b="0" dirty="0">
                <a:latin typeface="Consolas" panose="020B0609020204030204" pitchFamily="49" charset="0"/>
              </a:rPr>
              <a:t>/bin/</a:t>
            </a:r>
            <a:r>
              <a:rPr lang="en-US" sz="1400" b="0" dirty="0" err="1">
                <a:latin typeface="Consolas" panose="020B0609020204030204" pitchFamily="49" charset="0"/>
              </a:rPr>
              <a:t>ibdiagnet</a:t>
            </a:r>
            <a:endParaRPr lang="en-US" sz="1400" b="0" dirty="0">
              <a:latin typeface="Consolas" panose="020B0609020204030204" pitchFamily="49" charset="0"/>
            </a:endParaRPr>
          </a:p>
          <a:p>
            <a:r>
              <a:rPr lang="en-US" sz="1400" b="0" dirty="0">
                <a:latin typeface="Consolas" panose="020B0609020204030204" pitchFamily="49" charset="0"/>
              </a:rPr>
              <a:t>----------</a:t>
            </a:r>
          </a:p>
          <a:p>
            <a:r>
              <a:rPr lang="en-US" sz="1400" b="0" dirty="0">
                <a:latin typeface="Consolas" panose="020B0609020204030204" pitchFamily="49" charset="0"/>
              </a:rPr>
              <a:t>Load Plugins from:</a:t>
            </a:r>
          </a:p>
          <a:p>
            <a:r>
              <a:rPr lang="en-US" sz="1400" b="0" dirty="0">
                <a:latin typeface="Consolas" panose="020B0609020204030204" pitchFamily="49" charset="0"/>
              </a:rPr>
              <a:t>/</a:t>
            </a:r>
            <a:r>
              <a:rPr lang="en-US" sz="1400" b="0" dirty="0" err="1">
                <a:latin typeface="Consolas" panose="020B0609020204030204" pitchFamily="49" charset="0"/>
              </a:rPr>
              <a:t>usr</a:t>
            </a:r>
            <a:r>
              <a:rPr lang="en-US" sz="1400" b="0" dirty="0">
                <a:latin typeface="Consolas" panose="020B0609020204030204" pitchFamily="49" charset="0"/>
              </a:rPr>
              <a:t>/share/ibdiagnet2.1.1/plugins/</a:t>
            </a:r>
          </a:p>
          <a:p>
            <a:r>
              <a:rPr lang="en-US" sz="1400" b="0" dirty="0">
                <a:latin typeface="Consolas" panose="020B0609020204030204" pitchFamily="49" charset="0"/>
              </a:rPr>
              <a:t>(You can specify more paths to be looked in with "IBDIAGNET_PLUGINS_PATH" </a:t>
            </a:r>
            <a:r>
              <a:rPr lang="en-US" sz="1400" b="0" dirty="0" err="1">
                <a:latin typeface="Consolas" panose="020B0609020204030204" pitchFamily="49" charset="0"/>
              </a:rPr>
              <a:t>env</a:t>
            </a:r>
            <a:r>
              <a:rPr lang="en-US" sz="1400" b="0" dirty="0">
                <a:latin typeface="Consolas" panose="020B0609020204030204" pitchFamily="49" charset="0"/>
              </a:rPr>
              <a:t> variable)</a:t>
            </a:r>
          </a:p>
          <a:p>
            <a:endParaRPr lang="en-US" sz="1400" b="0" dirty="0">
              <a:latin typeface="Consolas" panose="020B0609020204030204" pitchFamily="49" charset="0"/>
            </a:endParaRPr>
          </a:p>
          <a:p>
            <a:r>
              <a:rPr lang="en-US" sz="1400" b="0" dirty="0">
                <a:latin typeface="Consolas" panose="020B0609020204030204" pitchFamily="49" charset="0"/>
              </a:rPr>
              <a:t>Plugin Name                              Result     Comment</a:t>
            </a:r>
          </a:p>
          <a:p>
            <a:r>
              <a:rPr lang="en-US" sz="1400" b="0" dirty="0" err="1">
                <a:latin typeface="Consolas" panose="020B0609020204030204" pitchFamily="49" charset="0"/>
              </a:rPr>
              <a:t>libibdiagnet_cable_diag_plugin</a:t>
            </a:r>
            <a:r>
              <a:rPr lang="en-US" sz="1400" b="0" dirty="0">
                <a:latin typeface="Consolas" panose="020B0609020204030204" pitchFamily="49" charset="0"/>
              </a:rPr>
              <a:t>           Succeeded  Plugin loaded</a:t>
            </a:r>
          </a:p>
          <a:p>
            <a:r>
              <a:rPr lang="en-US" sz="1400" b="0" dirty="0">
                <a:latin typeface="Consolas" panose="020B0609020204030204" pitchFamily="49" charset="0"/>
              </a:rPr>
              <a:t>libibdiagnet_cable_diag_plugin-2.1.1     Failed     Plugin options issue - Option "</a:t>
            </a:r>
            <a:r>
              <a:rPr lang="en-US" sz="1400" b="0" dirty="0" err="1">
                <a:latin typeface="Consolas" panose="020B0609020204030204" pitchFamily="49" charset="0"/>
              </a:rPr>
              <a:t>get_cable_info</a:t>
            </a:r>
            <a:r>
              <a:rPr lang="en-US" sz="1400" b="0" dirty="0">
                <a:latin typeface="Consolas" panose="020B0609020204030204" pitchFamily="49" charset="0"/>
              </a:rPr>
              <a:t>" from requester "Cable Diagnostic (Plugin)" already exists in requester "Cable Diagnostic (Plugin)"</a:t>
            </a:r>
          </a:p>
        </p:txBody>
      </p:sp>
      <p:sp>
        <p:nvSpPr>
          <p:cNvPr id="5" name="Rectangle 4"/>
          <p:cNvSpPr/>
          <p:nvPr/>
        </p:nvSpPr>
        <p:spPr>
          <a:xfrm>
            <a:off x="1151066" y="5921276"/>
            <a:ext cx="11768867" cy="2031325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400" b="0" dirty="0">
                <a:latin typeface="Consolas" panose="020B0609020204030204" pitchFamily="49" charset="0"/>
              </a:rPr>
              <a:t>Discovery</a:t>
            </a:r>
          </a:p>
          <a:p>
            <a:r>
              <a:rPr lang="en-US" sz="1400" b="0" dirty="0">
                <a:latin typeface="Consolas" panose="020B0609020204030204" pitchFamily="49" charset="0"/>
              </a:rPr>
              <a:t>-I- Discovering ... 11 nodes (4 Switches &amp; 7 CA-s) discovered.</a:t>
            </a:r>
          </a:p>
          <a:p>
            <a:r>
              <a:rPr lang="en-US" sz="1400" b="0" dirty="0">
                <a:latin typeface="Consolas" panose="020B0609020204030204" pitchFamily="49" charset="0"/>
              </a:rPr>
              <a:t>-I- Fabric Discover finished successfully</a:t>
            </a:r>
          </a:p>
          <a:p>
            <a:r>
              <a:rPr lang="en-US" sz="1400" b="0" dirty="0">
                <a:latin typeface="Consolas" panose="020B0609020204030204" pitchFamily="49" charset="0"/>
              </a:rPr>
              <a:t>-I- Discovering ... 11 nodes (4 Switches &amp; 7 CA-s) discovered.</a:t>
            </a:r>
          </a:p>
          <a:p>
            <a:r>
              <a:rPr lang="en-US" sz="1400" b="0" dirty="0">
                <a:latin typeface="Consolas" panose="020B0609020204030204" pitchFamily="49" charset="0"/>
              </a:rPr>
              <a:t>-I- Discovery finished successfully</a:t>
            </a:r>
          </a:p>
          <a:p>
            <a:r>
              <a:rPr lang="en-US" sz="1400" b="0" dirty="0">
                <a:latin typeface="Consolas" panose="020B0609020204030204" pitchFamily="49" charset="0"/>
              </a:rPr>
              <a:t>-I- Duplicated GUIDs detection finished successfully</a:t>
            </a:r>
          </a:p>
          <a:p>
            <a:r>
              <a:rPr lang="en-US" sz="1400" b="0" dirty="0">
                <a:latin typeface="Consolas" panose="020B0609020204030204" pitchFamily="49" charset="0"/>
              </a:rPr>
              <a:t>-I- Duplicated Node Description detection finished successfully</a:t>
            </a:r>
          </a:p>
          <a:p>
            <a:r>
              <a:rPr lang="en-US" sz="1400" b="0" dirty="0">
                <a:latin typeface="Consolas" panose="020B0609020204030204" pitchFamily="49" charset="0"/>
              </a:rPr>
              <a:t>-I- Retrieving ... 11/11 nodes (4/4 Switches &amp; 7/7 CA-s) retrieved.</a:t>
            </a:r>
          </a:p>
          <a:p>
            <a:r>
              <a:rPr lang="en-US" sz="1400" b="0" dirty="0">
                <a:latin typeface="Consolas" panose="020B0609020204030204" pitchFamily="49" charset="0"/>
              </a:rPr>
              <a:t>-I- Switch Info retrieving finished successfully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969227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F47750-0A00-4AE2-BA4E-6AE3E4E1AB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7071" y="1748654"/>
            <a:ext cx="12329650" cy="5562593"/>
          </a:xfrm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</a:rPr>
              <a:t>-I- Going to sleep for 1 seconds until next counters sample</a:t>
            </a:r>
          </a:p>
          <a:p>
            <a:pPr marL="0" indent="0">
              <a:buNone/>
            </a:pPr>
            <a:endParaRPr lang="en-US" sz="16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</a:rPr>
              <a:t>-I- Ports counters retrieving (second time) finished successfully</a:t>
            </a:r>
          </a:p>
          <a:p>
            <a:pPr marL="0" indent="0">
              <a:buNone/>
            </a:pPr>
            <a:endParaRPr lang="en-US" sz="16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</a:rPr>
              <a:t>-E- Ports counters value Check finished with errors</a:t>
            </a: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</a:rPr>
              <a:t>-E- lid=0x00e0 dev=51000 ibsw01-1/S01/U1/P31</a:t>
            </a: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</a:rPr>
              <a:t>        Performance Monitor counter         : Value     </a:t>
            </a: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</a:rPr>
              <a:t>        </a:t>
            </a:r>
            <a:r>
              <a:rPr lang="en-US" sz="1600" dirty="0" err="1">
                <a:latin typeface="Consolas" panose="020B0609020204030204" pitchFamily="49" charset="0"/>
              </a:rPr>
              <a:t>max_retransmission_rate</a:t>
            </a:r>
            <a:r>
              <a:rPr lang="en-US" sz="1600" dirty="0">
                <a:latin typeface="Consolas" panose="020B0609020204030204" pitchFamily="49" charset="0"/>
              </a:rPr>
              <a:t>             : 65535      (overflow)</a:t>
            </a: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</a:rPr>
              <a:t>-E- lid=0x0121 dev=51000 ibsw01-1/L17/U1/P8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        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C0C0C0"/>
                </a:highlight>
                <a:latin typeface="Consolas" panose="020B0609020204030204" pitchFamily="49" charset="0"/>
              </a:rPr>
              <a:t>Performance Monitor counter         : Value     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C0C0C0"/>
                </a:highlight>
                <a:latin typeface="Consolas" panose="020B0609020204030204" pitchFamily="49" charset="0"/>
              </a:rPr>
              <a:t>       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C0C0C0"/>
                </a:highlight>
                <a:latin typeface="Consolas" panose="020B0609020204030204" pitchFamily="49" charset="0"/>
              </a:rPr>
              <a:t>max_retransmission_rate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C0C0C0"/>
                </a:highlight>
                <a:latin typeface="Consolas" panose="020B0609020204030204" pitchFamily="49" charset="0"/>
              </a:rPr>
              <a:t>             : 2964       (threshold=500)</a:t>
            </a:r>
          </a:p>
          <a:p>
            <a:pPr marL="0" indent="0">
              <a:buNone/>
            </a:pPr>
            <a:endParaRPr lang="en-US" sz="16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</a:rPr>
              <a:t>-E- Ports counters Difference Check (during run) finished with errors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735A80-1370-40AD-A590-BBED0DD20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Port counters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727805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1701" y="484171"/>
            <a:ext cx="10996134" cy="771813"/>
          </a:xfrm>
        </p:spPr>
        <p:txBody>
          <a:bodyPr>
            <a:normAutofit/>
          </a:bodyPr>
          <a:lstStyle/>
          <a:p>
            <a:r>
              <a:rPr lang="en-US" sz="4400" dirty="0"/>
              <a:t>Speed / Width checks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Port Speed and Width  </a:t>
            </a:r>
          </a:p>
          <a:p>
            <a:pPr lvl="1"/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Shows ports that their active speed and bandwidth fails short to its supported capacity </a:t>
            </a:r>
            <a:b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b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b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b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b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b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b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b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b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b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endParaRPr lang="en-US" sz="1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300643" y="2522205"/>
            <a:ext cx="10198250" cy="2031325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400" b="0" dirty="0">
                <a:latin typeface="Consolas" panose="020B0609020204030204" pitchFamily="49" charset="0"/>
              </a:rPr>
              <a:t>Speed / Width checks</a:t>
            </a:r>
          </a:p>
          <a:p>
            <a:r>
              <a:rPr lang="en-US" sz="1400" b="0" dirty="0">
                <a:latin typeface="Consolas" panose="020B0609020204030204" pitchFamily="49" charset="0"/>
              </a:rPr>
              <a:t>-I- Link Speed Check (Compare to supported link speed)</a:t>
            </a:r>
          </a:p>
          <a:p>
            <a:r>
              <a:rPr lang="en-US" sz="1400" b="0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C0C0C0"/>
                </a:highlight>
                <a:latin typeface="Consolas" panose="020B0609020204030204" pitchFamily="49" charset="0"/>
              </a:rPr>
              <a:t>-E- Links Speed Check finished with errors</a:t>
            </a:r>
          </a:p>
          <a:p>
            <a:r>
              <a:rPr lang="en-US" sz="1400" b="0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C0C0C0"/>
                </a:highlight>
                <a:latin typeface="Consolas" panose="020B0609020204030204" pitchFamily="49" charset="0"/>
              </a:rPr>
              <a:t>-E- Link: IBLF10/U1/P5&lt;--&gt;mtlacad07/U2/P1 - Unexpected actual link speed 14 (enable_speed1="2.5 or 5 or 10 or 14 or 25 or FDR10", enable_speed2="2.5 or 5 or 10 or 14 or 25 or 50" therefore final speed should be 25)</a:t>
            </a:r>
          </a:p>
          <a:p>
            <a:endParaRPr lang="en-US" sz="1400" b="0" dirty="0">
              <a:latin typeface="Consolas" panose="020B0609020204030204" pitchFamily="49" charset="0"/>
            </a:endParaRPr>
          </a:p>
          <a:p>
            <a:r>
              <a:rPr lang="en-US" sz="1400" b="0" dirty="0">
                <a:latin typeface="Consolas" panose="020B0609020204030204" pitchFamily="49" charset="0"/>
              </a:rPr>
              <a:t>-I- Link Width Check (Compare to supported link width)</a:t>
            </a:r>
          </a:p>
          <a:p>
            <a:r>
              <a:rPr lang="en-US" sz="1400" b="0" dirty="0">
                <a:latin typeface="Consolas" panose="020B0609020204030204" pitchFamily="49" charset="0"/>
              </a:rPr>
              <a:t>-I- Links Width Check finished successfully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517806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Features and Command Line Options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/>
            <a:r>
              <a:rPr lang="en-US" sz="2000" dirty="0">
                <a:cs typeface="Arial" pitchFamily="34" charset="0"/>
              </a:rPr>
              <a:t>The local IB port that is used to connect to the fabric is specified by one the following:</a:t>
            </a:r>
          </a:p>
          <a:p>
            <a:pPr lvl="1">
              <a:spcBef>
                <a:spcPts val="600"/>
              </a:spcBef>
            </a:pPr>
            <a:r>
              <a:rPr lang="en-US" sz="1600" dirty="0"/>
              <a:t>-</a:t>
            </a:r>
            <a:r>
              <a:rPr lang="en-US" sz="1600" dirty="0" err="1"/>
              <a:t>lw</a:t>
            </a:r>
            <a:r>
              <a:rPr lang="en-US" sz="1600" dirty="0"/>
              <a:t> &lt;1x|4x|8x|12x&gt; - specifies the link width</a:t>
            </a:r>
          </a:p>
          <a:p>
            <a:pPr lvl="1">
              <a:spcBef>
                <a:spcPts val="600"/>
              </a:spcBef>
            </a:pPr>
            <a:r>
              <a:rPr lang="en-US" sz="1600" dirty="0"/>
              <a:t>-ls &lt;2.5|5|10|14|25|50&gt; - specifies the link speed</a:t>
            </a: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4" name="Rectangle 3"/>
          <p:cNvSpPr/>
          <p:nvPr/>
        </p:nvSpPr>
        <p:spPr>
          <a:xfrm>
            <a:off x="1469819" y="2924472"/>
            <a:ext cx="11585986" cy="2062103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wrap="square">
            <a:spAutoFit/>
          </a:bodyPr>
          <a:lstStyle/>
          <a:p>
            <a:r>
              <a:rPr lang="en-US" sz="1600" b="0" dirty="0">
                <a:latin typeface="Consolas" panose="020B0609020204030204" pitchFamily="49" charset="0"/>
                <a:cs typeface="Consolas" panose="020B0609020204030204" pitchFamily="49" charset="0"/>
              </a:rPr>
              <a:t>Speed / Width checks</a:t>
            </a:r>
          </a:p>
          <a:p>
            <a:r>
              <a:rPr lang="en-US" sz="1600" b="0" dirty="0">
                <a:latin typeface="Consolas" panose="020B0609020204030204" pitchFamily="49" charset="0"/>
                <a:cs typeface="Consolas" panose="020B0609020204030204" pitchFamily="49" charset="0"/>
              </a:rPr>
              <a:t>-I- Link Speed Check (Compare to supported link speed)</a:t>
            </a:r>
          </a:p>
          <a:p>
            <a:r>
              <a:rPr lang="en-US" sz="1600" b="0" dirty="0">
                <a:latin typeface="Consolas" panose="020B0609020204030204" pitchFamily="49" charset="0"/>
                <a:cs typeface="Consolas" panose="020B0609020204030204" pitchFamily="49" charset="0"/>
              </a:rPr>
              <a:t>-E- Links Speed Check finished with errors</a:t>
            </a:r>
          </a:p>
          <a:p>
            <a:r>
              <a:rPr lang="en-US" sz="1600" b="0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-E- Link: 6036B19GW/U1/P6&lt;--&gt;S0002c903004b6883/N0002c903004b6880/P1 - Unexpected actual link speed 2.5 (enable_speed1="2.5 or 5 or 10", enable_speed2="2.5 or 5 or 10" therefore final speed should be 10)</a:t>
            </a:r>
          </a:p>
          <a:p>
            <a:endParaRPr lang="en-US" sz="1600" b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b="0" dirty="0">
                <a:latin typeface="Consolas" panose="020B0609020204030204" pitchFamily="49" charset="0"/>
                <a:cs typeface="Consolas" panose="020B0609020204030204" pitchFamily="49" charset="0"/>
              </a:rPr>
              <a:t>-I- Link Width Check (Compare to supported link width)</a:t>
            </a:r>
          </a:p>
          <a:p>
            <a:r>
              <a:rPr lang="en-US" sz="1600" b="0" dirty="0">
                <a:latin typeface="Consolas" panose="020B0609020204030204" pitchFamily="49" charset="0"/>
                <a:cs typeface="Consolas" panose="020B0609020204030204" pitchFamily="49" charset="0"/>
              </a:rPr>
              <a:t>-I- Links Width Check finished successfully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793429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12D135-4A11-4EAC-9F2E-4E7B55BADB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Link speed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1E51AD-C93C-4694-A297-5884498665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Speed / Width checks</a:t>
            </a:r>
          </a:p>
          <a:p>
            <a:r>
              <a:rPr lang="en-US" dirty="0"/>
              <a:t>-I- Link Speed Check (Compare to supported link speed)</a:t>
            </a:r>
          </a:p>
          <a:p>
            <a:r>
              <a:rPr lang="en-US" dirty="0"/>
              <a:t>-E- Links Speed Check finished with errors</a:t>
            </a:r>
          </a:p>
          <a:p>
            <a:r>
              <a:rPr lang="en-US" dirty="0"/>
              <a:t>-E- Link: IBSP08/U1/P6&lt;--&gt;mlnx-fdr-gw-2/U1/P6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402D5DA-891A-42FB-AFAA-3C85B3BFF5CD}"/>
              </a:ext>
            </a:extLst>
          </p:cNvPr>
          <p:cNvSpPr/>
          <p:nvPr/>
        </p:nvSpPr>
        <p:spPr>
          <a:xfrm>
            <a:off x="1039427" y="5692413"/>
            <a:ext cx="6109365" cy="400110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sz="2000" b="0" dirty="0">
                <a:solidFill>
                  <a:srgbClr val="008768"/>
                </a:solidFill>
                <a:latin typeface="Consolas" panose="020B0609020204030204" pitchFamily="49" charset="0"/>
              </a:rPr>
              <a:t>-I- Speed / Width checks      0          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7D36DCA-8ABC-4E85-8B34-D73601203EB7}"/>
              </a:ext>
            </a:extLst>
          </p:cNvPr>
          <p:cNvSpPr/>
          <p:nvPr/>
        </p:nvSpPr>
        <p:spPr>
          <a:xfrm>
            <a:off x="1026726" y="3552243"/>
            <a:ext cx="13185729" cy="1569660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600" b="0" dirty="0">
                <a:latin typeface="Consolas" panose="020B0609020204030204" pitchFamily="49" charset="0"/>
              </a:rPr>
              <a:t>Speed / Width checks</a:t>
            </a:r>
          </a:p>
          <a:p>
            <a:r>
              <a:rPr lang="en-US" sz="1600" b="0" dirty="0">
                <a:latin typeface="Consolas" panose="020B0609020204030204" pitchFamily="49" charset="0"/>
              </a:rPr>
              <a:t>-I- Link Speed Check (Compare to supported link speed)</a:t>
            </a:r>
          </a:p>
          <a:p>
            <a:r>
              <a:rPr lang="en-US" sz="1600" b="0" dirty="0">
                <a:latin typeface="Consolas" panose="020B0609020204030204" pitchFamily="49" charset="0"/>
              </a:rPr>
              <a:t>-E- Links Speed Check finished with errors</a:t>
            </a:r>
          </a:p>
          <a:p>
            <a:r>
              <a:rPr lang="en-US" sz="1600" b="0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C0C0C0"/>
                </a:highlight>
                <a:latin typeface="Consolas" panose="020B0609020204030204" pitchFamily="49" charset="0"/>
              </a:rPr>
              <a:t>-E- Link: IBSP08/U1/P6&lt;--&gt;mlnx-fdr-gw-2/U1/P6 - Unexpected actual link speed FDR10 </a:t>
            </a:r>
            <a:br>
              <a:rPr lang="en-US" sz="1600" b="0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C0C0C0"/>
                </a:highlight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C0C0C0"/>
                </a:highlight>
                <a:latin typeface="Consolas" panose="020B0609020204030204" pitchFamily="49" charset="0"/>
              </a:rPr>
              <a:t>(enable_speed1="2.5 or 5 or 10 or 14 or 25 or FDR10", enable_speed2="2.5 or 5 or 10 or 14 or FDR10" therefore final speed should be 14)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222032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F54220-1A72-4924-8566-6783E5D31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Deeper search for within log file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F7BB6A5-0468-4C27-AC77-D773AC4516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B1086-FBD2-4597-9255-E2A7F86B3AE5}" type="slidenum">
              <a:rPr lang="en-US" sz="2000" smtClean="0"/>
              <a:pPr/>
              <a:t>15</a:t>
            </a:fld>
            <a:endParaRPr lang="en-US" sz="20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E46469-4473-49A7-AF27-45B746574C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1700" y="1514261"/>
            <a:ext cx="13214350" cy="6078538"/>
          </a:xfrm>
        </p:spPr>
        <p:txBody>
          <a:bodyPr/>
          <a:lstStyle/>
          <a:p>
            <a:r>
              <a:rPr lang="en-US" sz="2000" dirty="0"/>
              <a:t>Cat  /var/</a:t>
            </a:r>
            <a:r>
              <a:rPr lang="en-US" sz="2000" dirty="0" err="1"/>
              <a:t>tmp</a:t>
            </a:r>
            <a:r>
              <a:rPr lang="en-US" sz="2000" dirty="0"/>
              <a:t>/ibdiagnet2/ibdiagnet2.log</a:t>
            </a:r>
          </a:p>
          <a:p>
            <a:r>
              <a:rPr lang="en-US" sz="2000" dirty="0"/>
              <a:t>-I- Link Speed Check (Compare to supported link speed)</a:t>
            </a:r>
          </a:p>
          <a:p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</a:t>
            </a:r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E- Links Speed Check finished with errors</a:t>
            </a:r>
          </a:p>
          <a:p>
            <a:r>
              <a:rPr lang="en-US" sz="2000" dirty="0"/>
              <a:t>-E- Link: 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C0C0C0"/>
                </a:highlight>
              </a:rPr>
              <a:t>IBLF10/U1/P5</a:t>
            </a:r>
            <a:r>
              <a:rPr lang="en-US" sz="2000" dirty="0"/>
              <a:t>&lt;--&gt;mtlacad07/U2/P1 - 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C0C0C0"/>
                </a:highlight>
              </a:rPr>
              <a:t>Unexpected actual link speed 14 </a:t>
            </a:r>
            <a:r>
              <a:rPr lang="en-US" sz="2000" dirty="0"/>
              <a:t>(enable_speed1="2.5 or 5 or 10 or 14 or 25 or FDR10", enable_speed2="2.5 or 5 or 10 or 14 or 25 or 50" therefore final speed should be 25)</a:t>
            </a:r>
          </a:p>
          <a:p>
            <a:r>
              <a:rPr lang="en-US" sz="2000" dirty="0"/>
              <a:t>[root@mtlacad01 ~]# </a:t>
            </a:r>
            <a:r>
              <a:rPr lang="en-US" sz="2000" dirty="0" err="1"/>
              <a:t>ibswitches</a:t>
            </a:r>
            <a:endParaRPr lang="en-US" sz="2000" dirty="0"/>
          </a:p>
          <a:p>
            <a:r>
              <a:rPr lang="en-US" sz="2000" dirty="0"/>
              <a:t>Switch  : 0x7cfe9003009a0550 ports 36 "MF0;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C0C0C0"/>
                </a:highlight>
              </a:rPr>
              <a:t>IBLF10:MSB7700/U1" enhanced port 0 lid 11</a:t>
            </a:r>
          </a:p>
          <a:p>
            <a:r>
              <a:rPr lang="en-US" sz="2000" dirty="0" err="1"/>
              <a:t>ibportstate</a:t>
            </a:r>
            <a:r>
              <a:rPr lang="en-US" sz="2000" dirty="0"/>
              <a:t> -C mlx5_1 -L 11 5</a:t>
            </a:r>
            <a:br>
              <a:rPr lang="en-US" sz="2000" dirty="0"/>
            </a:br>
            <a:r>
              <a:rPr lang="en-US" sz="2000" dirty="0" err="1"/>
              <a:t>LinkState</a:t>
            </a:r>
            <a:r>
              <a:rPr lang="en-US" sz="2000" dirty="0"/>
              <a:t>:.......................Active</a:t>
            </a:r>
          </a:p>
          <a:p>
            <a:pPr marL="0" indent="0">
              <a:buNone/>
            </a:pPr>
            <a:r>
              <a:rPr lang="en-US" sz="2000" dirty="0"/>
              <a:t>     </a:t>
            </a:r>
            <a:r>
              <a:rPr lang="en-US" sz="2000" dirty="0" err="1"/>
              <a:t>PhysLinkState</a:t>
            </a:r>
            <a:r>
              <a:rPr lang="en-US" sz="2000" dirty="0"/>
              <a:t>:...................</a:t>
            </a:r>
            <a:r>
              <a:rPr lang="en-US" sz="2000" dirty="0" err="1"/>
              <a:t>LinkUp</a:t>
            </a:r>
            <a:endParaRPr lang="en-US" sz="2000" dirty="0"/>
          </a:p>
          <a:p>
            <a:r>
              <a:rPr lang="en-US" sz="2000" dirty="0" err="1"/>
              <a:t>LinkSpeedExtEnabled</a:t>
            </a:r>
            <a:r>
              <a:rPr lang="en-US" sz="2000" dirty="0"/>
              <a:t>:.............14.0625 Gbps or 25.78125 Gbps or undefined (7)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FF0000"/>
                </a:solidFill>
              </a:rPr>
              <a:t>    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C0C0C0"/>
                </a:highlight>
              </a:rPr>
              <a:t>LinkSpeedExtActive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C0C0C0"/>
                </a:highlight>
              </a:rPr>
              <a:t>:..............14.0625 Gbps</a:t>
            </a:r>
          </a:p>
          <a:p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C0C0C0"/>
                </a:highlight>
              </a:rPr>
              <a:t>ibwarn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C0C0C0"/>
                </a:highlight>
              </a:rPr>
              <a:t>: [21824]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C0C0C0"/>
                </a:highlight>
              </a:rPr>
              <a:t>validate_extended_speed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C0C0C0"/>
                </a:highlight>
              </a:rPr>
              <a:t>: Peer ports operating at active extended speed 1 rather than 2 (25.78125 Gbps)</a:t>
            </a:r>
          </a:p>
          <a:p>
            <a:pPr marL="0" indent="0">
              <a:buNone/>
            </a:pPr>
            <a:endParaRPr lang="en-US" sz="2000" dirty="0">
              <a:solidFill>
                <a:srgbClr val="FF0000"/>
              </a:solidFill>
            </a:endParaRPr>
          </a:p>
          <a:p>
            <a:endParaRPr lang="en-US" sz="2000" dirty="0"/>
          </a:p>
          <a:p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  <a:highlight>
                <a:srgbClr val="C0C0C0"/>
              </a:highlight>
            </a:endParaRPr>
          </a:p>
          <a:p>
            <a:endParaRPr lang="en-US" sz="2000" dirty="0"/>
          </a:p>
          <a:p>
            <a:endParaRPr lang="en-US" sz="20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388141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400" dirty="0"/>
              <a:t>Using </a:t>
            </a:r>
            <a:r>
              <a:rPr lang="en-US" sz="4400" dirty="0" err="1"/>
              <a:t>ibdiagnet</a:t>
            </a:r>
            <a:r>
              <a:rPr lang="en-US" sz="4400" dirty="0"/>
              <a:t> </a:t>
            </a:r>
            <a:br>
              <a:rPr lang="en-US" sz="2800" dirty="0"/>
            </a:br>
            <a:r>
              <a:rPr lang="en-US" sz="2800" dirty="0"/>
              <a:t>Options for Advanced Cluster Analysis  &amp; optional flags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ibdiagnet -h</a:t>
            </a:r>
          </a:p>
        </p:txBody>
      </p:sp>
      <p:sp>
        <p:nvSpPr>
          <p:cNvPr id="4" name="Rectangle 3"/>
          <p:cNvSpPr/>
          <p:nvPr/>
        </p:nvSpPr>
        <p:spPr>
          <a:xfrm>
            <a:off x="901700" y="2246082"/>
            <a:ext cx="8304905" cy="4185761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wrap="square">
            <a:spAutoFit/>
          </a:bodyPr>
          <a:lstStyle/>
          <a:p>
            <a:r>
              <a:rPr lang="en-US" sz="1400" b="0" dirty="0">
                <a:latin typeface="Consolas" panose="020B0609020204030204" pitchFamily="49" charset="0"/>
                <a:cs typeface="Consolas" panose="020B0609020204030204" pitchFamily="49" charset="0"/>
              </a:rPr>
              <a:t>[root@ib-cert-sv01 ~]#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ibdiagnet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-h</a:t>
            </a:r>
          </a:p>
          <a:p>
            <a:r>
              <a:rPr lang="en-US" sz="1400" b="0" dirty="0"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</a:p>
          <a:p>
            <a:r>
              <a:rPr lang="en-US" sz="1400" b="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b="0" dirty="0" err="1">
                <a:latin typeface="Consolas" panose="020B0609020204030204" pitchFamily="49" charset="0"/>
                <a:cs typeface="Consolas" panose="020B0609020204030204" pitchFamily="49" charset="0"/>
              </a:rPr>
              <a:t>ibdiagnet</a:t>
            </a:r>
            <a:endParaRPr lang="en-US" sz="1400" b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b="0" dirty="0">
                <a:latin typeface="Consolas" panose="020B0609020204030204" pitchFamily="49" charset="0"/>
                <a:cs typeface="Consolas" panose="020B0609020204030204" pitchFamily="49" charset="0"/>
              </a:rPr>
              <a:t>SYNOPSYS</a:t>
            </a:r>
          </a:p>
          <a:p>
            <a:r>
              <a:rPr lang="en-US" sz="1400" b="0" dirty="0">
                <a:latin typeface="Consolas" panose="020B0609020204030204" pitchFamily="49" charset="0"/>
                <a:cs typeface="Consolas" panose="020B0609020204030204" pitchFamily="49" charset="0"/>
              </a:rPr>
              <a:t>    Main</a:t>
            </a:r>
          </a:p>
          <a:p>
            <a:r>
              <a:rPr lang="en-US" sz="1400" b="0" dirty="0">
                <a:latin typeface="Consolas" panose="020B0609020204030204" pitchFamily="49" charset="0"/>
                <a:cs typeface="Consolas" panose="020B0609020204030204" pitchFamily="49" charset="0"/>
              </a:rPr>
              <a:t>        [-</a:t>
            </a:r>
            <a:r>
              <a:rPr lang="en-US" sz="1400" b="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400" b="0" dirty="0">
                <a:latin typeface="Consolas" panose="020B0609020204030204" pitchFamily="49" charset="0"/>
                <a:cs typeface="Consolas" panose="020B0609020204030204" pitchFamily="49" charset="0"/>
              </a:rPr>
              <a:t>|--device &lt;</a:t>
            </a:r>
            <a:r>
              <a:rPr lang="en-US" sz="1400" b="0" dirty="0" err="1">
                <a:latin typeface="Consolas" panose="020B0609020204030204" pitchFamily="49" charset="0"/>
                <a:cs typeface="Consolas" panose="020B0609020204030204" pitchFamily="49" charset="0"/>
              </a:rPr>
              <a:t>dev</a:t>
            </a:r>
            <a:r>
              <a:rPr lang="en-US" sz="1400" b="0" dirty="0">
                <a:latin typeface="Consolas" panose="020B0609020204030204" pitchFamily="49" charset="0"/>
                <a:cs typeface="Consolas" panose="020B0609020204030204" pitchFamily="49" charset="0"/>
              </a:rPr>
              <a:t>-name&gt;] [-p|--port &lt;port-</a:t>
            </a:r>
            <a:r>
              <a:rPr lang="en-US" sz="1400" b="0" dirty="0" err="1">
                <a:latin typeface="Consolas" panose="020B0609020204030204" pitchFamily="49" charset="0"/>
                <a:cs typeface="Consolas" panose="020B0609020204030204" pitchFamily="49" charset="0"/>
              </a:rPr>
              <a:t>num</a:t>
            </a:r>
            <a:r>
              <a:rPr lang="en-US" sz="1400" b="0" dirty="0">
                <a:latin typeface="Consolas" panose="020B0609020204030204" pitchFamily="49" charset="0"/>
                <a:cs typeface="Consolas" panose="020B0609020204030204" pitchFamily="49" charset="0"/>
              </a:rPr>
              <a:t>&gt;]</a:t>
            </a:r>
          </a:p>
          <a:p>
            <a:r>
              <a:rPr lang="en-US" sz="1400" b="0" dirty="0">
                <a:latin typeface="Consolas" panose="020B0609020204030204" pitchFamily="49" charset="0"/>
                <a:cs typeface="Consolas" panose="020B0609020204030204" pitchFamily="49" charset="0"/>
              </a:rPr>
              <a:t>        [-g|--</a:t>
            </a:r>
            <a:r>
              <a:rPr lang="en-US" sz="1400" b="0" dirty="0" err="1">
                <a:latin typeface="Consolas" panose="020B0609020204030204" pitchFamily="49" charset="0"/>
                <a:cs typeface="Consolas" panose="020B0609020204030204" pitchFamily="49" charset="0"/>
              </a:rPr>
              <a:t>guid</a:t>
            </a:r>
            <a:r>
              <a:rPr lang="en-US" sz="1400" b="0" dirty="0">
                <a:latin typeface="Consolas" panose="020B0609020204030204" pitchFamily="49" charset="0"/>
                <a:cs typeface="Consolas" panose="020B0609020204030204" pitchFamily="49" charset="0"/>
              </a:rPr>
              <a:t> &lt;GUID in hex&gt;] [--</a:t>
            </a:r>
            <a:r>
              <a:rPr lang="en-US" sz="1400" b="0" dirty="0" err="1">
                <a:latin typeface="Consolas" panose="020B0609020204030204" pitchFamily="49" charset="0"/>
                <a:cs typeface="Consolas" panose="020B0609020204030204" pitchFamily="49" charset="0"/>
              </a:rPr>
              <a:t>vlr</a:t>
            </a:r>
            <a:r>
              <a:rPr lang="en-US" sz="1400" b="0" dirty="0">
                <a:latin typeface="Consolas" panose="020B0609020204030204" pitchFamily="49" charset="0"/>
                <a:cs typeface="Consolas" panose="020B0609020204030204" pitchFamily="49" charset="0"/>
              </a:rPr>
              <a:t> &lt;file&gt;]</a:t>
            </a:r>
          </a:p>
          <a:p>
            <a:r>
              <a:rPr lang="en-US" sz="1400" b="0" dirty="0">
                <a:latin typeface="Consolas" panose="020B0609020204030204" pitchFamily="49" charset="0"/>
                <a:cs typeface="Consolas" panose="020B0609020204030204" pitchFamily="49" charset="0"/>
              </a:rPr>
              <a:t>        [-r|--routing] [-u|--</a:t>
            </a:r>
            <a:r>
              <a:rPr lang="en-US" sz="1400" b="0" dirty="0" err="1">
                <a:latin typeface="Consolas" panose="020B0609020204030204" pitchFamily="49" charset="0"/>
                <a:cs typeface="Consolas" panose="020B0609020204030204" pitchFamily="49" charset="0"/>
              </a:rPr>
              <a:t>fat_tree</a:t>
            </a:r>
            <a:r>
              <a:rPr lang="en-US" sz="1400" b="0" dirty="0">
                <a:latin typeface="Consolas" panose="020B0609020204030204" pitchFamily="49" charset="0"/>
                <a:cs typeface="Consolas" panose="020B0609020204030204" pitchFamily="49" charset="0"/>
              </a:rPr>
              <a:t>] [-o|--</a:t>
            </a:r>
            <a:r>
              <a:rPr lang="en-US" sz="1400" b="0" dirty="0" err="1">
                <a:latin typeface="Consolas" panose="020B0609020204030204" pitchFamily="49" charset="0"/>
                <a:cs typeface="Consolas" panose="020B0609020204030204" pitchFamily="49" charset="0"/>
              </a:rPr>
              <a:t>output_path</a:t>
            </a:r>
            <a:r>
              <a:rPr lang="en-US" sz="1400" b="0" dirty="0">
                <a:latin typeface="Consolas" panose="020B0609020204030204" pitchFamily="49" charset="0"/>
                <a:cs typeface="Consolas" panose="020B0609020204030204" pitchFamily="49" charset="0"/>
              </a:rPr>
              <a:t> &lt;directory&gt;]</a:t>
            </a:r>
          </a:p>
          <a:p>
            <a:r>
              <a:rPr lang="en-US" sz="1400" b="0" dirty="0">
                <a:latin typeface="Consolas" panose="020B0609020204030204" pitchFamily="49" charset="0"/>
                <a:cs typeface="Consolas" panose="020B0609020204030204" pitchFamily="49" charset="0"/>
              </a:rPr>
              <a:t>        [--skip &lt;stage&gt;] [--</a:t>
            </a:r>
            <a:r>
              <a:rPr lang="en-US" sz="1400" b="0" dirty="0" err="1">
                <a:latin typeface="Consolas" panose="020B0609020204030204" pitchFamily="49" charset="0"/>
                <a:cs typeface="Consolas" panose="020B0609020204030204" pitchFamily="49" charset="0"/>
              </a:rPr>
              <a:t>skip_plugin</a:t>
            </a:r>
            <a:r>
              <a:rPr lang="en-US" sz="1400" b="0" dirty="0">
                <a:latin typeface="Consolas" panose="020B0609020204030204" pitchFamily="49" charset="0"/>
                <a:cs typeface="Consolas" panose="020B0609020204030204" pitchFamily="49" charset="0"/>
              </a:rPr>
              <a:t> &lt;library name&gt;]</a:t>
            </a:r>
          </a:p>
          <a:p>
            <a:r>
              <a:rPr lang="en-US" sz="1400" b="0" dirty="0">
                <a:latin typeface="Consolas" panose="020B0609020204030204" pitchFamily="49" charset="0"/>
                <a:cs typeface="Consolas" panose="020B0609020204030204" pitchFamily="49" charset="0"/>
              </a:rPr>
              <a:t>        [--pc] [-P|--counter &lt;&lt;PM&gt;=&lt;value&gt;&gt;]</a:t>
            </a:r>
          </a:p>
          <a:p>
            <a:r>
              <a:rPr lang="en-US" sz="1400" b="0" dirty="0">
                <a:latin typeface="Consolas" panose="020B0609020204030204" pitchFamily="49" charset="0"/>
                <a:cs typeface="Consolas" panose="020B0609020204030204" pitchFamily="49" charset="0"/>
              </a:rPr>
              <a:t>        [--</a:t>
            </a:r>
            <a:r>
              <a:rPr lang="en-US" sz="1400" b="0" dirty="0" err="1">
                <a:latin typeface="Consolas" panose="020B0609020204030204" pitchFamily="49" charset="0"/>
                <a:cs typeface="Consolas" panose="020B0609020204030204" pitchFamily="49" charset="0"/>
              </a:rPr>
              <a:t>pm_pause_time</a:t>
            </a:r>
            <a:r>
              <a:rPr lang="en-US" sz="1400" b="0" dirty="0">
                <a:latin typeface="Consolas" panose="020B0609020204030204" pitchFamily="49" charset="0"/>
                <a:cs typeface="Consolas" panose="020B0609020204030204" pitchFamily="49" charset="0"/>
              </a:rPr>
              <a:t> &lt;seconds&gt;] [--</a:t>
            </a:r>
            <a:r>
              <a:rPr lang="en-US" sz="1400" b="0" dirty="0" err="1">
                <a:latin typeface="Consolas" panose="020B0609020204030204" pitchFamily="49" charset="0"/>
                <a:cs typeface="Consolas" panose="020B0609020204030204" pitchFamily="49" charset="0"/>
              </a:rPr>
              <a:t>ber_test</a:t>
            </a:r>
            <a:r>
              <a:rPr lang="en-US" sz="1400" b="0" dirty="0"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</a:p>
          <a:p>
            <a:r>
              <a:rPr lang="en-US" sz="1400" b="0" dirty="0">
                <a:latin typeface="Consolas" panose="020B0609020204030204" pitchFamily="49" charset="0"/>
                <a:cs typeface="Consolas" panose="020B0609020204030204" pitchFamily="49" charset="0"/>
              </a:rPr>
              <a:t>        [--</a:t>
            </a:r>
            <a:r>
              <a:rPr lang="en-US" sz="1400" b="0" dirty="0" err="1">
                <a:latin typeface="Consolas" panose="020B0609020204030204" pitchFamily="49" charset="0"/>
                <a:cs typeface="Consolas" panose="020B0609020204030204" pitchFamily="49" charset="0"/>
              </a:rPr>
              <a:t>ber_use_data</a:t>
            </a:r>
            <a:r>
              <a:rPr lang="en-US" sz="1400" b="0" dirty="0">
                <a:latin typeface="Consolas" panose="020B0609020204030204" pitchFamily="49" charset="0"/>
                <a:cs typeface="Consolas" panose="020B0609020204030204" pitchFamily="49" charset="0"/>
              </a:rPr>
              <a:t>] [--</a:t>
            </a:r>
            <a:r>
              <a:rPr lang="en-US" sz="1400" b="0" dirty="0" err="1">
                <a:latin typeface="Consolas" panose="020B0609020204030204" pitchFamily="49" charset="0"/>
                <a:cs typeface="Consolas" panose="020B0609020204030204" pitchFamily="49" charset="0"/>
              </a:rPr>
              <a:t>ber_thresh</a:t>
            </a:r>
            <a:r>
              <a:rPr lang="en-US" sz="1400" b="0" dirty="0">
                <a:latin typeface="Consolas" panose="020B0609020204030204" pitchFamily="49" charset="0"/>
                <a:cs typeface="Consolas" panose="020B0609020204030204" pitchFamily="49" charset="0"/>
              </a:rPr>
              <a:t> &lt;value&gt;]</a:t>
            </a:r>
          </a:p>
          <a:p>
            <a:r>
              <a:rPr lang="en-US" sz="1400" b="0" dirty="0">
                <a:latin typeface="Consolas" panose="020B0609020204030204" pitchFamily="49" charset="0"/>
                <a:cs typeface="Consolas" panose="020B0609020204030204" pitchFamily="49" charset="0"/>
              </a:rPr>
              <a:t>        [--</a:t>
            </a:r>
            <a:r>
              <a:rPr lang="en-US" sz="1400" b="0" dirty="0" err="1">
                <a:latin typeface="Consolas" panose="020B0609020204030204" pitchFamily="49" charset="0"/>
                <a:cs typeface="Consolas" panose="020B0609020204030204" pitchFamily="49" charset="0"/>
              </a:rPr>
              <a:t>extended_speeds</a:t>
            </a:r>
            <a:r>
              <a:rPr lang="en-US" sz="1400" b="0" dirty="0">
                <a:latin typeface="Consolas" panose="020B0609020204030204" pitchFamily="49" charset="0"/>
                <a:cs typeface="Consolas" panose="020B0609020204030204" pitchFamily="49" charset="0"/>
              </a:rPr>
              <a:t> &lt;</a:t>
            </a:r>
            <a:r>
              <a:rPr lang="en-US" sz="1400" b="0" dirty="0" err="1">
                <a:latin typeface="Consolas" panose="020B0609020204030204" pitchFamily="49" charset="0"/>
                <a:cs typeface="Consolas" panose="020B0609020204030204" pitchFamily="49" charset="0"/>
              </a:rPr>
              <a:t>dev</a:t>
            </a:r>
            <a:r>
              <a:rPr lang="en-US" sz="1400" b="0" dirty="0">
                <a:latin typeface="Consolas" panose="020B0609020204030204" pitchFamily="49" charset="0"/>
                <a:cs typeface="Consolas" panose="020B0609020204030204" pitchFamily="49" charset="0"/>
              </a:rPr>
              <a:t>-type&gt;] [--</a:t>
            </a:r>
            <a:r>
              <a:rPr lang="en-US" sz="1400" b="0" dirty="0" err="1">
                <a:latin typeface="Consolas" panose="020B0609020204030204" pitchFamily="49" charset="0"/>
                <a:cs typeface="Consolas" panose="020B0609020204030204" pitchFamily="49" charset="0"/>
              </a:rPr>
              <a:t>pm_per_lane</a:t>
            </a:r>
            <a:r>
              <a:rPr lang="en-US" sz="1400" b="0" dirty="0"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</a:p>
          <a:p>
            <a:r>
              <a:rPr lang="en-US" sz="1400" b="0" dirty="0">
                <a:latin typeface="Consolas" panose="020B0609020204030204" pitchFamily="49" charset="0"/>
                <a:cs typeface="Consolas" panose="020B0609020204030204" pitchFamily="49" charset="0"/>
              </a:rPr>
              <a:t>        [--</a:t>
            </a:r>
            <a:r>
              <a:rPr lang="en-US" sz="1400" b="0" dirty="0" err="1">
                <a:latin typeface="Consolas" panose="020B0609020204030204" pitchFamily="49" charset="0"/>
                <a:cs typeface="Consolas" panose="020B0609020204030204" pitchFamily="49" charset="0"/>
              </a:rPr>
              <a:t>ls</a:t>
            </a:r>
            <a:r>
              <a:rPr lang="en-US" sz="1400" b="0" dirty="0">
                <a:latin typeface="Consolas" panose="020B0609020204030204" pitchFamily="49" charset="0"/>
                <a:cs typeface="Consolas" panose="020B0609020204030204" pitchFamily="49" charset="0"/>
              </a:rPr>
              <a:t> &lt;2.5|5|10|14|25|FDR10&gt;] [--</a:t>
            </a:r>
            <a:r>
              <a:rPr lang="en-US" sz="1400" b="0" dirty="0" err="1">
                <a:latin typeface="Consolas" panose="020B0609020204030204" pitchFamily="49" charset="0"/>
                <a:cs typeface="Consolas" panose="020B0609020204030204" pitchFamily="49" charset="0"/>
              </a:rPr>
              <a:t>lw</a:t>
            </a:r>
            <a:r>
              <a:rPr lang="en-US" sz="1400" b="0" dirty="0">
                <a:latin typeface="Consolas" panose="020B0609020204030204" pitchFamily="49" charset="0"/>
                <a:cs typeface="Consolas" panose="020B0609020204030204" pitchFamily="49" charset="0"/>
              </a:rPr>
              <a:t> &lt;1x|4x|8x|12x&gt;]</a:t>
            </a:r>
          </a:p>
          <a:p>
            <a:r>
              <a:rPr lang="en-US" sz="1400" b="0" dirty="0">
                <a:latin typeface="Consolas" panose="020B0609020204030204" pitchFamily="49" charset="0"/>
                <a:cs typeface="Consolas" panose="020B0609020204030204" pitchFamily="49" charset="0"/>
              </a:rPr>
              <a:t>        [-w|--</a:t>
            </a:r>
            <a:r>
              <a:rPr lang="en-US" sz="1400" b="0" dirty="0" err="1">
                <a:latin typeface="Consolas" panose="020B0609020204030204" pitchFamily="49" charset="0"/>
                <a:cs typeface="Consolas" panose="020B0609020204030204" pitchFamily="49" charset="0"/>
              </a:rPr>
              <a:t>write_topo_file</a:t>
            </a:r>
            <a:r>
              <a:rPr lang="en-US" sz="1400" b="0" dirty="0">
                <a:latin typeface="Consolas" panose="020B0609020204030204" pitchFamily="49" charset="0"/>
                <a:cs typeface="Consolas" panose="020B0609020204030204" pitchFamily="49" charset="0"/>
              </a:rPr>
              <a:t> &lt;file name&gt;]</a:t>
            </a:r>
          </a:p>
          <a:p>
            <a:r>
              <a:rPr lang="en-US" sz="1400" b="0" dirty="0">
                <a:latin typeface="Consolas" panose="020B0609020204030204" pitchFamily="49" charset="0"/>
                <a:cs typeface="Consolas" panose="020B0609020204030204" pitchFamily="49" charset="0"/>
              </a:rPr>
              <a:t>        [-t|--</a:t>
            </a:r>
            <a:r>
              <a:rPr lang="en-US" sz="1400" b="0" dirty="0" err="1">
                <a:latin typeface="Consolas" panose="020B0609020204030204" pitchFamily="49" charset="0"/>
                <a:cs typeface="Consolas" panose="020B0609020204030204" pitchFamily="49" charset="0"/>
              </a:rPr>
              <a:t>topo_file</a:t>
            </a:r>
            <a:r>
              <a:rPr lang="en-US" sz="1400" b="0" dirty="0">
                <a:latin typeface="Consolas" panose="020B0609020204030204" pitchFamily="49" charset="0"/>
                <a:cs typeface="Consolas" panose="020B0609020204030204" pitchFamily="49" charset="0"/>
              </a:rPr>
              <a:t> &lt;file&gt;] [--</a:t>
            </a:r>
            <a:r>
              <a:rPr lang="en-US" sz="1400" b="0" dirty="0" err="1">
                <a:latin typeface="Consolas" panose="020B0609020204030204" pitchFamily="49" charset="0"/>
                <a:cs typeface="Consolas" panose="020B0609020204030204" pitchFamily="49" charset="0"/>
              </a:rPr>
              <a:t>out_ibnl_dir</a:t>
            </a:r>
            <a:r>
              <a:rPr lang="en-US" sz="1400" b="0" dirty="0">
                <a:latin typeface="Consolas" panose="020B0609020204030204" pitchFamily="49" charset="0"/>
                <a:cs typeface="Consolas" panose="020B0609020204030204" pitchFamily="49" charset="0"/>
              </a:rPr>
              <a:t> &lt;directory&gt;]</a:t>
            </a:r>
          </a:p>
          <a:p>
            <a:r>
              <a:rPr lang="en-US" sz="1400" b="0" dirty="0">
                <a:latin typeface="Consolas" panose="020B0609020204030204" pitchFamily="49" charset="0"/>
                <a:cs typeface="Consolas" panose="020B0609020204030204" pitchFamily="49" charset="0"/>
              </a:rPr>
              <a:t>        [--</a:t>
            </a:r>
            <a:r>
              <a:rPr lang="en-US" sz="1400" b="0" dirty="0" err="1">
                <a:latin typeface="Consolas" panose="020B0609020204030204" pitchFamily="49" charset="0"/>
                <a:cs typeface="Consolas" panose="020B0609020204030204" pitchFamily="49" charset="0"/>
              </a:rPr>
              <a:t>screen_num_errs</a:t>
            </a:r>
            <a:r>
              <a:rPr lang="en-US" sz="1400" b="0" dirty="0">
                <a:latin typeface="Consolas" panose="020B0609020204030204" pitchFamily="49" charset="0"/>
                <a:cs typeface="Consolas" panose="020B0609020204030204" pitchFamily="49" charset="0"/>
              </a:rPr>
              <a:t> &lt;</a:t>
            </a:r>
            <a:r>
              <a:rPr lang="en-US" sz="1400" b="0" dirty="0" err="1">
                <a:latin typeface="Consolas" panose="020B0609020204030204" pitchFamily="49" charset="0"/>
                <a:cs typeface="Consolas" panose="020B0609020204030204" pitchFamily="49" charset="0"/>
              </a:rPr>
              <a:t>num</a:t>
            </a:r>
            <a:r>
              <a:rPr lang="en-US" sz="1400" b="0" dirty="0">
                <a:latin typeface="Consolas" panose="020B0609020204030204" pitchFamily="49" charset="0"/>
                <a:cs typeface="Consolas" panose="020B0609020204030204" pitchFamily="49" charset="0"/>
              </a:rPr>
              <a:t>&gt;] [--</a:t>
            </a:r>
            <a:r>
              <a:rPr lang="en-US" sz="1400" b="0" dirty="0" err="1">
                <a:latin typeface="Consolas" panose="020B0609020204030204" pitchFamily="49" charset="0"/>
                <a:cs typeface="Consolas" panose="020B0609020204030204" pitchFamily="49" charset="0"/>
              </a:rPr>
              <a:t>smp_window</a:t>
            </a:r>
            <a:r>
              <a:rPr lang="en-US" sz="1400" b="0" dirty="0">
                <a:latin typeface="Consolas" panose="020B0609020204030204" pitchFamily="49" charset="0"/>
                <a:cs typeface="Consolas" panose="020B0609020204030204" pitchFamily="49" charset="0"/>
              </a:rPr>
              <a:t> &lt;</a:t>
            </a:r>
            <a:r>
              <a:rPr lang="en-US" sz="1400" b="0" dirty="0" err="1">
                <a:latin typeface="Consolas" panose="020B0609020204030204" pitchFamily="49" charset="0"/>
                <a:cs typeface="Consolas" panose="020B0609020204030204" pitchFamily="49" charset="0"/>
              </a:rPr>
              <a:t>num</a:t>
            </a:r>
            <a:r>
              <a:rPr lang="en-US" sz="1400" b="0" dirty="0">
                <a:latin typeface="Consolas" panose="020B0609020204030204" pitchFamily="49" charset="0"/>
                <a:cs typeface="Consolas" panose="020B0609020204030204" pitchFamily="49" charset="0"/>
              </a:rPr>
              <a:t>&gt;]</a:t>
            </a:r>
          </a:p>
          <a:p>
            <a:r>
              <a:rPr lang="en-US" sz="1400" b="0" dirty="0">
                <a:latin typeface="Consolas" panose="020B0609020204030204" pitchFamily="49" charset="0"/>
                <a:cs typeface="Consolas" panose="020B0609020204030204" pitchFamily="49" charset="0"/>
              </a:rPr>
              <a:t>        [--</a:t>
            </a:r>
            <a:r>
              <a:rPr lang="en-US" sz="1400" b="0" dirty="0" err="1">
                <a:latin typeface="Consolas" panose="020B0609020204030204" pitchFamily="49" charset="0"/>
                <a:cs typeface="Consolas" panose="020B0609020204030204" pitchFamily="49" charset="0"/>
              </a:rPr>
              <a:t>gmp_window</a:t>
            </a:r>
            <a:r>
              <a:rPr lang="en-US" sz="1400" b="0" dirty="0">
                <a:latin typeface="Consolas" panose="020B0609020204030204" pitchFamily="49" charset="0"/>
                <a:cs typeface="Consolas" panose="020B0609020204030204" pitchFamily="49" charset="0"/>
              </a:rPr>
              <a:t> &lt;</a:t>
            </a:r>
            <a:r>
              <a:rPr lang="en-US" sz="1400" b="0" dirty="0" err="1">
                <a:latin typeface="Consolas" panose="020B0609020204030204" pitchFamily="49" charset="0"/>
                <a:cs typeface="Consolas" panose="020B0609020204030204" pitchFamily="49" charset="0"/>
              </a:rPr>
              <a:t>num</a:t>
            </a:r>
            <a:r>
              <a:rPr lang="en-US" sz="1400" b="0" dirty="0">
                <a:latin typeface="Consolas" panose="020B0609020204030204" pitchFamily="49" charset="0"/>
                <a:cs typeface="Consolas" panose="020B0609020204030204" pitchFamily="49" charset="0"/>
              </a:rPr>
              <a:t>&gt;] [--</a:t>
            </a:r>
            <a:r>
              <a:rPr lang="en-US" sz="1400" b="0" dirty="0" err="1">
                <a:latin typeface="Consolas" panose="020B0609020204030204" pitchFamily="49" charset="0"/>
                <a:cs typeface="Consolas" panose="020B0609020204030204" pitchFamily="49" charset="0"/>
              </a:rPr>
              <a:t>max_hops</a:t>
            </a:r>
            <a:r>
              <a:rPr lang="en-US" sz="1400" b="0" dirty="0">
                <a:latin typeface="Consolas" panose="020B0609020204030204" pitchFamily="49" charset="0"/>
                <a:cs typeface="Consolas" panose="020B0609020204030204" pitchFamily="49" charset="0"/>
              </a:rPr>
              <a:t> &lt;max-hops&gt;]</a:t>
            </a:r>
          </a:p>
          <a:p>
            <a:r>
              <a:rPr lang="en-US" sz="1400" b="0" dirty="0">
                <a:latin typeface="Consolas" panose="020B0609020204030204" pitchFamily="49" charset="0"/>
                <a:cs typeface="Consolas" panose="020B0609020204030204" pitchFamily="49" charset="0"/>
              </a:rPr>
              <a:t>        [-V|--version] [-h|--help] [-H|--</a:t>
            </a:r>
            <a:r>
              <a:rPr lang="en-US" sz="1400" b="0" dirty="0" err="1">
                <a:latin typeface="Consolas" panose="020B0609020204030204" pitchFamily="49" charset="0"/>
                <a:cs typeface="Consolas" panose="020B0609020204030204" pitchFamily="49" charset="0"/>
              </a:rPr>
              <a:t>deep_help</a:t>
            </a:r>
            <a:r>
              <a:rPr lang="en-US" sz="1400" b="0" dirty="0"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590606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09FD22-CA10-4688-A84E-1BF531226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Routing Components Collection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F93499F-9D81-487B-A1B6-552BA086059D}"/>
              </a:ext>
            </a:extLst>
          </p:cNvPr>
          <p:cNvSpPr/>
          <p:nvPr/>
        </p:nvSpPr>
        <p:spPr>
          <a:xfrm>
            <a:off x="1017776" y="1638300"/>
            <a:ext cx="8576657" cy="3416320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800" b="0" dirty="0">
                <a:latin typeface="Consolas" panose="020B0609020204030204" pitchFamily="49" charset="0"/>
              </a:rPr>
              <a:t>Routing</a:t>
            </a:r>
          </a:p>
          <a:p>
            <a:endParaRPr lang="en-US" sz="1800" b="0" dirty="0">
              <a:latin typeface="Consolas" panose="020B0609020204030204" pitchFamily="49" charset="0"/>
            </a:endParaRPr>
          </a:p>
          <a:p>
            <a:r>
              <a:rPr lang="en-US" sz="1800" b="0" dirty="0">
                <a:latin typeface="Consolas" panose="020B0609020204030204" pitchFamily="49" charset="0"/>
              </a:rPr>
              <a:t>-I- EXT switch info retrieving finished successfully</a:t>
            </a:r>
          </a:p>
          <a:p>
            <a:endParaRPr lang="en-US" sz="1800" b="0" dirty="0">
              <a:latin typeface="Consolas" panose="020B0609020204030204" pitchFamily="49" charset="0"/>
            </a:endParaRPr>
          </a:p>
          <a:p>
            <a:endParaRPr lang="en-US" sz="1800" b="0" dirty="0">
              <a:solidFill>
                <a:srgbClr val="0077D0"/>
              </a:solidFill>
              <a:latin typeface="Consolas" panose="020B0609020204030204" pitchFamily="49" charset="0"/>
            </a:endParaRPr>
          </a:p>
          <a:p>
            <a:r>
              <a:rPr lang="en-US" sz="1800" b="0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C0C0C0"/>
                </a:highlight>
                <a:latin typeface="Consolas" panose="020B0609020204030204" pitchFamily="49" charset="0"/>
              </a:rPr>
              <a:t>-I- Adaptive Routing is enabled on 6 switches.</a:t>
            </a:r>
          </a:p>
          <a:p>
            <a:r>
              <a:rPr lang="en-US" sz="1800" b="0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C0C0C0"/>
                </a:highlight>
                <a:latin typeface="Consolas" panose="020B0609020204030204" pitchFamily="49" charset="0"/>
              </a:rPr>
              <a:t>-I- AR data retrieving finished successfully</a:t>
            </a:r>
          </a:p>
          <a:p>
            <a:endParaRPr lang="en-US" sz="1800" b="0" dirty="0">
              <a:latin typeface="Consolas" panose="020B0609020204030204" pitchFamily="49" charset="0"/>
            </a:endParaRPr>
          </a:p>
          <a:p>
            <a:r>
              <a:rPr lang="en-US" sz="1800" b="0" dirty="0">
                <a:latin typeface="Consolas" panose="020B0609020204030204" pitchFamily="49" charset="0"/>
              </a:rPr>
              <a:t>-I- Retrieving ... 23/23 nodes (6/6 Switches &amp; 17/17 CA-s) retrieved.</a:t>
            </a:r>
          </a:p>
          <a:p>
            <a:r>
              <a:rPr lang="en-US" sz="1800" b="0" dirty="0">
                <a:latin typeface="Consolas" panose="020B0609020204030204" pitchFamily="49" charset="0"/>
              </a:rPr>
              <a:t>-I- </a:t>
            </a:r>
            <a:r>
              <a:rPr lang="en-US" sz="1800" b="0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C0C0C0"/>
                </a:highlight>
                <a:latin typeface="Consolas" panose="020B0609020204030204" pitchFamily="49" charset="0"/>
              </a:rPr>
              <a:t>Unicast FDBS Info retrieving finished successfully</a:t>
            </a:r>
          </a:p>
          <a:p>
            <a:endParaRPr lang="en-US" sz="1800" b="0" dirty="0">
              <a:latin typeface="Consolas" panose="020B0609020204030204" pitchFamily="49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03915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*BER Testing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600" b="1" dirty="0"/>
              <a:t>--</a:t>
            </a:r>
            <a:r>
              <a:rPr lang="en-US" sz="1600" b="1" dirty="0" err="1"/>
              <a:t>ber_test</a:t>
            </a:r>
            <a:r>
              <a:rPr lang="en-US" sz="1600" b="1" dirty="0"/>
              <a:t> </a:t>
            </a:r>
            <a:r>
              <a:rPr lang="en-US" sz="1600" dirty="0"/>
              <a:t>– perform BER test</a:t>
            </a:r>
          </a:p>
          <a:p>
            <a:r>
              <a:rPr lang="en-US" sz="1600" b="1" dirty="0"/>
              <a:t>--</a:t>
            </a:r>
            <a:r>
              <a:rPr lang="en-US" sz="1600" b="1" dirty="0" err="1"/>
              <a:t>ber_use_data</a:t>
            </a:r>
            <a:r>
              <a:rPr lang="en-US" sz="1600" b="1" dirty="0"/>
              <a:t> </a:t>
            </a:r>
            <a:r>
              <a:rPr lang="en-US" sz="1600" dirty="0"/>
              <a:t>– use actual data to calculate BER for each port</a:t>
            </a:r>
          </a:p>
          <a:p>
            <a:r>
              <a:rPr lang="en-US" sz="1600" b="1" dirty="0"/>
              <a:t>--</a:t>
            </a:r>
            <a:r>
              <a:rPr lang="en-US" sz="1600" b="1" dirty="0" err="1"/>
              <a:t>ber_thresh</a:t>
            </a:r>
            <a:r>
              <a:rPr lang="en-US" sz="1600" b="1" dirty="0"/>
              <a:t> &lt;value&gt; </a:t>
            </a:r>
            <a:r>
              <a:rPr lang="en-US" sz="1600" dirty="0"/>
              <a:t>–</a:t>
            </a:r>
            <a:r>
              <a:rPr lang="en-US" sz="1600" b="1" dirty="0"/>
              <a:t> </a:t>
            </a:r>
            <a:r>
              <a:rPr lang="en-US" sz="1600" dirty="0"/>
              <a:t>specify the BER threshold value</a:t>
            </a:r>
          </a:p>
          <a:p>
            <a:pPr lvl="1"/>
            <a:r>
              <a:rPr lang="en-US" sz="1600" dirty="0"/>
              <a:t>The reciprocal number of the BER should be provided. For example:</a:t>
            </a:r>
            <a:br>
              <a:rPr lang="en-US" sz="1600" dirty="0"/>
            </a:br>
            <a:r>
              <a:rPr lang="en-US" sz="1600" dirty="0"/>
              <a:t>For a BER of 10^-12, use </a:t>
            </a:r>
            <a:r>
              <a:rPr lang="en-US" sz="1600" b="1" dirty="0"/>
              <a:t>--</a:t>
            </a:r>
            <a:r>
              <a:rPr lang="en-US" sz="1600" b="1" dirty="0" err="1"/>
              <a:t>ber_thresh</a:t>
            </a:r>
            <a:r>
              <a:rPr lang="en-US" sz="1600" b="1" dirty="0"/>
              <a:t> 1000000000000</a:t>
            </a:r>
            <a:endParaRPr lang="en-US" sz="1600" dirty="0"/>
          </a:p>
          <a:p>
            <a:pPr lvl="1"/>
            <a:r>
              <a:rPr lang="en-US" sz="1600" dirty="0"/>
              <a:t>If threshold given value marked as zero , all fabric ports BER values </a:t>
            </a:r>
            <a:br>
              <a:rPr lang="en-US" sz="1600" dirty="0"/>
            </a:br>
            <a:r>
              <a:rPr lang="en-US" sz="1600" dirty="0"/>
              <a:t>will appear in the log file </a:t>
            </a:r>
          </a:p>
          <a:p>
            <a:pPr lvl="1"/>
            <a:r>
              <a:rPr lang="en-US" sz="1600" dirty="0"/>
              <a:t>10^-12 would be the default value if no value is specified</a:t>
            </a:r>
          </a:p>
          <a:p>
            <a:r>
              <a:rPr lang="en-US" sz="1600" dirty="0"/>
              <a:t>The time between the two samples is set by the </a:t>
            </a:r>
            <a:br>
              <a:rPr lang="en-US" sz="1600" dirty="0"/>
            </a:br>
            <a:r>
              <a:rPr lang="en-US" sz="1600" b="1" dirty="0"/>
              <a:t>--</a:t>
            </a:r>
            <a:r>
              <a:rPr lang="en-US" sz="1600" b="1" dirty="0" err="1"/>
              <a:t>pm_pause_time</a:t>
            </a:r>
            <a:r>
              <a:rPr lang="en-US" sz="1600" b="1" dirty="0"/>
              <a:t> </a:t>
            </a:r>
            <a:r>
              <a:rPr lang="en-US" sz="1600" dirty="0"/>
              <a:t>option</a:t>
            </a:r>
          </a:p>
          <a:p>
            <a:pPr marL="0" indent="0">
              <a:buNone/>
            </a:pPr>
            <a:br>
              <a:rPr lang="en-US" sz="1400" dirty="0"/>
            </a:br>
            <a:br>
              <a:rPr lang="en-US" sz="1400" dirty="0"/>
            </a:br>
            <a:endParaRPr lang="en-US" sz="1400" dirty="0"/>
          </a:p>
          <a:p>
            <a:endParaRPr lang="en-US" sz="1400" dirty="0"/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endParaRPr lang="en-US" sz="1400" dirty="0"/>
          </a:p>
        </p:txBody>
      </p:sp>
      <p:sp>
        <p:nvSpPr>
          <p:cNvPr id="4" name="Rectangle 3"/>
          <p:cNvSpPr/>
          <p:nvPr/>
        </p:nvSpPr>
        <p:spPr>
          <a:xfrm>
            <a:off x="7848745" y="4361145"/>
            <a:ext cx="6502400" cy="3231654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wrap="square">
            <a:spAutoFit/>
          </a:bodyPr>
          <a:lstStyle/>
          <a:p>
            <a:r>
              <a:rPr lang="en-US" sz="1400" b="0" dirty="0">
                <a:latin typeface="Consolas" panose="020B0609020204030204" pitchFamily="49" charset="0"/>
                <a:cs typeface="Consolas" panose="020B0609020204030204" pitchFamily="49" charset="0"/>
              </a:rPr>
              <a:t>Port Counters</a:t>
            </a:r>
          </a:p>
          <a:p>
            <a:r>
              <a:rPr lang="en-US" sz="1100" b="0" dirty="0">
                <a:latin typeface="Consolas" panose="020B0609020204030204" pitchFamily="49" charset="0"/>
                <a:cs typeface="Consolas" panose="020B0609020204030204" pitchFamily="49" charset="0"/>
              </a:rPr>
              <a:t>-I- Retrieving </a:t>
            </a:r>
            <a:r>
              <a:rPr lang="en-US" sz="1100" b="0" dirty="0" err="1">
                <a:latin typeface="Consolas" panose="020B0609020204030204" pitchFamily="49" charset="0"/>
                <a:cs typeface="Consolas" panose="020B0609020204030204" pitchFamily="49" charset="0"/>
              </a:rPr>
              <a:t>PMClassPortInfo</a:t>
            </a:r>
            <a:r>
              <a:rPr lang="en-US" sz="1100" b="0" dirty="0">
                <a:latin typeface="Consolas" panose="020B0609020204030204" pitchFamily="49" charset="0"/>
                <a:cs typeface="Consolas" panose="020B0609020204030204" pitchFamily="49" charset="0"/>
              </a:rPr>
              <a:t> ... 11/11 nodes (4/4 Switches &amp; 7/7 CA-s) retrieved.</a:t>
            </a:r>
          </a:p>
          <a:p>
            <a:r>
              <a:rPr lang="en-US" sz="1100" b="0" dirty="0">
                <a:latin typeface="Consolas" panose="020B0609020204030204" pitchFamily="49" charset="0"/>
                <a:cs typeface="Consolas" panose="020B0609020204030204" pitchFamily="49" charset="0"/>
              </a:rPr>
              <a:t>-I- Retrieving ... 11/11 nodes (4/4 Switches &amp; 7/7 CA-s) retrieved.</a:t>
            </a:r>
          </a:p>
          <a:p>
            <a:r>
              <a:rPr lang="en-US" sz="1100" b="0" dirty="0">
                <a:latin typeface="Consolas" panose="020B0609020204030204" pitchFamily="49" charset="0"/>
                <a:cs typeface="Consolas" panose="020B0609020204030204" pitchFamily="49" charset="0"/>
              </a:rPr>
              <a:t>-W- Ports counters retrieving finished with errors</a:t>
            </a:r>
          </a:p>
          <a:p>
            <a:r>
              <a:rPr lang="en-US" sz="1100" b="0" dirty="0">
                <a:latin typeface="Consolas" panose="020B0609020204030204" pitchFamily="49" charset="0"/>
                <a:cs typeface="Consolas" panose="020B0609020204030204" pitchFamily="49" charset="0"/>
              </a:rPr>
              <a:t>-W- 4036E-v-sup-sw01/IPR - This device does not support </a:t>
            </a:r>
            <a:r>
              <a:rPr lang="en-US" sz="1100" b="0" dirty="0" err="1">
                <a:latin typeface="Consolas" panose="020B0609020204030204" pitchFamily="49" charset="0"/>
                <a:cs typeface="Consolas" panose="020B0609020204030204" pitchFamily="49" charset="0"/>
              </a:rPr>
              <a:t>xmit</a:t>
            </a:r>
            <a:r>
              <a:rPr lang="en-US" sz="1100" b="0" dirty="0">
                <a:latin typeface="Consolas" panose="020B0609020204030204" pitchFamily="49" charset="0"/>
                <a:cs typeface="Consolas" panose="020B0609020204030204" pitchFamily="49" charset="0"/>
              </a:rPr>
              <a:t> wait counter capability</a:t>
            </a:r>
          </a:p>
          <a:p>
            <a:r>
              <a:rPr lang="en-US" sz="1100" b="0" dirty="0">
                <a:latin typeface="Consolas" panose="020B0609020204030204" pitchFamily="49" charset="0"/>
                <a:cs typeface="Consolas" panose="020B0609020204030204" pitchFamily="49" charset="0"/>
              </a:rPr>
              <a:t>-W- 4036E-v-sup-sw01/IPR - This device does not support extended port counters capability</a:t>
            </a:r>
          </a:p>
          <a:p>
            <a:r>
              <a:rPr lang="en-US" sz="1100" b="0" dirty="0">
                <a:latin typeface="Consolas" panose="020B0609020204030204" pitchFamily="49" charset="0"/>
                <a:cs typeface="Consolas" panose="020B0609020204030204" pitchFamily="49" charset="0"/>
              </a:rPr>
              <a:t>-W- 6036B19GW/GW - This device does not support </a:t>
            </a:r>
            <a:r>
              <a:rPr lang="en-US" sz="1100" b="0" dirty="0" err="1">
                <a:latin typeface="Consolas" panose="020B0609020204030204" pitchFamily="49" charset="0"/>
                <a:cs typeface="Consolas" panose="020B0609020204030204" pitchFamily="49" charset="0"/>
              </a:rPr>
              <a:t>xmit</a:t>
            </a:r>
            <a:r>
              <a:rPr lang="en-US" sz="1100" b="0" dirty="0">
                <a:latin typeface="Consolas" panose="020B0609020204030204" pitchFamily="49" charset="0"/>
                <a:cs typeface="Consolas" panose="020B0609020204030204" pitchFamily="49" charset="0"/>
              </a:rPr>
              <a:t> wait counter capability</a:t>
            </a:r>
          </a:p>
          <a:p>
            <a:r>
              <a:rPr lang="en-US" sz="1100" b="0" dirty="0">
                <a:latin typeface="Consolas" panose="020B0609020204030204" pitchFamily="49" charset="0"/>
                <a:cs typeface="Consolas" panose="020B0609020204030204" pitchFamily="49" charset="0"/>
              </a:rPr>
              <a:t>-W- 6036B19GW/GW - This device does not support extended port counters capability</a:t>
            </a:r>
          </a:p>
          <a:p>
            <a:r>
              <a:rPr lang="en-US" sz="1100" b="0" dirty="0">
                <a:latin typeface="Consolas" panose="020B0609020204030204" pitchFamily="49" charset="0"/>
                <a:cs typeface="Consolas" panose="020B0609020204030204" pitchFamily="49" charset="0"/>
              </a:rPr>
              <a:t>-I- Going to sleep for 1 seconds until next counters sample</a:t>
            </a:r>
          </a:p>
          <a:p>
            <a:r>
              <a:rPr lang="en-US" sz="1100" b="0" dirty="0">
                <a:latin typeface="Consolas" panose="020B0609020204030204" pitchFamily="49" charset="0"/>
                <a:cs typeface="Consolas" panose="020B0609020204030204" pitchFamily="49" charset="0"/>
              </a:rPr>
              <a:t>-I- Time left to sleep ... 1 seconds.</a:t>
            </a:r>
          </a:p>
          <a:p>
            <a:r>
              <a:rPr lang="en-US" sz="1100" b="0" dirty="0">
                <a:latin typeface="Consolas" panose="020B0609020204030204" pitchFamily="49" charset="0"/>
                <a:cs typeface="Consolas" panose="020B0609020204030204" pitchFamily="49" charset="0"/>
              </a:rPr>
              <a:t>-I- Retrieving ... 11/11 nodes (4/4 Switches &amp; 7/7 CA-s) retrieved.</a:t>
            </a:r>
          </a:p>
          <a:p>
            <a:r>
              <a:rPr lang="en-US" sz="1100" b="0" dirty="0">
                <a:latin typeface="Consolas" panose="020B0609020204030204" pitchFamily="49" charset="0"/>
                <a:cs typeface="Consolas" panose="020B0609020204030204" pitchFamily="49" charset="0"/>
              </a:rPr>
              <a:t>-I- Ports counters retrieving (second time) finished successfully</a:t>
            </a:r>
          </a:p>
          <a:p>
            <a:r>
              <a:rPr lang="en-US" sz="1100" b="0" dirty="0">
                <a:latin typeface="Consolas" panose="020B0609020204030204" pitchFamily="49" charset="0"/>
                <a:cs typeface="Consolas" panose="020B0609020204030204" pitchFamily="49" charset="0"/>
              </a:rPr>
              <a:t>-I- Ports counters value Check finished successfully</a:t>
            </a:r>
          </a:p>
          <a:p>
            <a:r>
              <a:rPr lang="en-US" sz="1100" b="0" dirty="0">
                <a:latin typeface="Consolas" panose="020B0609020204030204" pitchFamily="49" charset="0"/>
                <a:cs typeface="Consolas" panose="020B0609020204030204" pitchFamily="49" charset="0"/>
              </a:rPr>
              <a:t>-I- Ports counters Difference Check (during run) finished successfully</a:t>
            </a: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-I- BER Check finished successfully</a:t>
            </a:r>
          </a:p>
        </p:txBody>
      </p:sp>
      <p:sp>
        <p:nvSpPr>
          <p:cNvPr id="7" name="Rectangle 6"/>
          <p:cNvSpPr/>
          <p:nvPr/>
        </p:nvSpPr>
        <p:spPr>
          <a:xfrm>
            <a:off x="974321" y="5258593"/>
            <a:ext cx="706824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C0C0C0"/>
                </a:highlight>
                <a:latin typeface="Consolas" panose="020B0609020204030204" pitchFamily="49" charset="0"/>
              </a:rPr>
              <a:t>ibdiagnet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C0C0C0"/>
                </a:highlight>
                <a:latin typeface="Consolas" panose="020B0609020204030204" pitchFamily="49" charset="0"/>
              </a:rPr>
              <a:t> --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C0C0C0"/>
                </a:highlight>
                <a:latin typeface="Consolas" panose="020B0609020204030204" pitchFamily="49" charset="0"/>
              </a:rPr>
              <a:t>ber_test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C0C0C0"/>
                </a:highlight>
                <a:latin typeface="Consolas" panose="020B0609020204030204" pitchFamily="49" charset="0"/>
              </a:rPr>
              <a:t> --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C0C0C0"/>
                </a:highlight>
                <a:latin typeface="Consolas" panose="020B0609020204030204" pitchFamily="49" charset="0"/>
              </a:rPr>
              <a:t>ber_thresh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C0C0C0"/>
                </a:highlight>
                <a:latin typeface="Consolas" panose="020B0609020204030204" pitchFamily="49" charset="0"/>
              </a:rPr>
              <a:t> 100000000000000 (10^-12)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01700" y="5701798"/>
            <a:ext cx="4263988" cy="246221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16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alibri" panose="020F0502020204030204" pitchFamily="34" charset="0"/>
              </a:rPr>
              <a:t>* Supported in QDR and FDR generations</a:t>
            </a:r>
            <a:endParaRPr lang="en-GB" sz="1600" b="0" dirty="0">
              <a:solidFill>
                <a:schemeClr val="tx1">
                  <a:lumMod val="75000"/>
                  <a:lumOff val="25000"/>
                </a:schemeClr>
              </a:solidFill>
              <a:latin typeface="Consolas" panose="020B0609020204030204" pitchFamily="49" charset="0"/>
              <a:cs typeface="Calibri" panose="020F050202020403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381576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EDB613-7999-4E78-91F7-0C391B2CA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Effective BER Check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639B60-3758-40A1-A275-73FA11C5BC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8700" y="1514261"/>
            <a:ext cx="12388273" cy="6078538"/>
          </a:xfrm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>
            <a:normAutofit/>
          </a:bodyPr>
          <a:lstStyle/>
          <a:p>
            <a:pPr marL="339725" lvl="1" indent="0">
              <a:buNone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-I- Effective BER Check finished successfully</a:t>
            </a:r>
          </a:p>
          <a:p>
            <a:pPr marL="339725" lvl="1" indent="0">
              <a:buNone/>
            </a:pP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Consolas" panose="020B0609020204030204" pitchFamily="49" charset="0"/>
            </a:endParaRPr>
          </a:p>
          <a:p>
            <a:pPr marL="339725" lvl="1" indent="0">
              <a:buNone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-E- Effective BER Check 2 finished with errors</a:t>
            </a:r>
          </a:p>
          <a:p>
            <a:pPr marL="339725" lvl="1" indent="0">
              <a:buNone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-W- S1c34da030047c144/N1c34da030047c144/P10/1 - BER exceeds threshold - BER value = 2.000000e-13 / threshold = 1.000000e-13</a:t>
            </a:r>
          </a:p>
          <a:p>
            <a:pPr marL="339725" lvl="1" indent="0">
              <a:buNone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-W- S1c34da030047c244/N1c34da030047c244/P8/2 - BER exceeds threshold - BER value = 5.000000e-13 / threshold = 1.000000e-13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367034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b="0" dirty="0"/>
              <a:t>Outline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pPr marL="438912" indent="-457200">
              <a:buClr>
                <a:schemeClr val="tx1">
                  <a:lumMod val="85000"/>
                  <a:lumOff val="15000"/>
                </a:schemeClr>
              </a:buClr>
              <a:buFont typeface="+mj-lt"/>
              <a:buAutoNum type="arabicPeriod"/>
            </a:pPr>
            <a:r>
              <a:rPr lang="en-US" dirty="0" err="1"/>
              <a:t>Ibdiagnet</a:t>
            </a:r>
            <a:r>
              <a:rPr lang="en-US" dirty="0"/>
              <a:t> Overview </a:t>
            </a:r>
          </a:p>
          <a:p>
            <a:pPr marL="438912" indent="-457200">
              <a:buClr>
                <a:schemeClr val="tx1">
                  <a:lumMod val="85000"/>
                  <a:lumOff val="15000"/>
                </a:schemeClr>
              </a:buClr>
              <a:buFont typeface="+mj-lt"/>
              <a:buAutoNum type="arabicPeriod"/>
            </a:pPr>
            <a:r>
              <a:rPr lang="en-US" dirty="0"/>
              <a:t>Fabric Debug basic process</a:t>
            </a:r>
          </a:p>
          <a:p>
            <a:pPr marL="438912" indent="-457200">
              <a:buClr>
                <a:schemeClr val="tx1">
                  <a:lumMod val="85000"/>
                  <a:lumOff val="15000"/>
                </a:schemeClr>
              </a:buClr>
              <a:buFont typeface="+mj-lt"/>
              <a:buAutoNum type="arabicPeriod"/>
            </a:pPr>
            <a:r>
              <a:rPr lang="en-US" dirty="0"/>
              <a:t>Main </a:t>
            </a:r>
            <a:r>
              <a:rPr lang="en-US" dirty="0" err="1"/>
              <a:t>ibdiagnet</a:t>
            </a:r>
            <a:r>
              <a:rPr lang="en-US" dirty="0"/>
              <a:t> sections overview</a:t>
            </a:r>
          </a:p>
          <a:p>
            <a:pPr marL="438912" indent="-457200">
              <a:buClr>
                <a:schemeClr val="tx1">
                  <a:lumMod val="85000"/>
                  <a:lumOff val="15000"/>
                </a:schemeClr>
              </a:buClr>
              <a:buFont typeface="+mj-lt"/>
              <a:buAutoNum type="arabicPeriod"/>
            </a:pPr>
            <a:r>
              <a:rPr lang="en-US" dirty="0"/>
              <a:t>Link speed verification</a:t>
            </a:r>
          </a:p>
          <a:p>
            <a:pPr marL="438912" indent="-457200">
              <a:buClr>
                <a:schemeClr val="tx1">
                  <a:lumMod val="85000"/>
                  <a:lumOff val="15000"/>
                </a:schemeClr>
              </a:buClr>
              <a:buFont typeface="+mj-lt"/>
              <a:buAutoNum type="arabicPeriod"/>
            </a:pPr>
            <a:r>
              <a:rPr lang="en-US" dirty="0"/>
              <a:t>Ports counters</a:t>
            </a:r>
          </a:p>
          <a:p>
            <a:pPr marL="438912" indent="-457200">
              <a:buClr>
                <a:schemeClr val="tx1">
                  <a:lumMod val="85000"/>
                  <a:lumOff val="15000"/>
                </a:schemeClr>
              </a:buClr>
              <a:buFont typeface="+mj-lt"/>
              <a:buAutoNum type="arabicPeriod"/>
            </a:pPr>
            <a:r>
              <a:rPr lang="en-US" dirty="0"/>
              <a:t>Scheduled fabric scan </a:t>
            </a:r>
          </a:p>
          <a:p>
            <a:pPr marL="438912" indent="-457200">
              <a:buClr>
                <a:srgbClr val="0077D0"/>
              </a:buClr>
              <a:buFont typeface="+mj-lt"/>
              <a:buAutoNum type="arabicPeriod"/>
            </a:pPr>
            <a:endParaRPr lang="en-US" dirty="0"/>
          </a:p>
          <a:p>
            <a:pPr marL="438912" indent="-457200">
              <a:buClr>
                <a:srgbClr val="0077D0"/>
              </a:buClr>
              <a:buFont typeface="+mj-lt"/>
              <a:buAutoNum type="arabicPeriod"/>
            </a:pP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 rot="7417291">
            <a:off x="12458836" y="6785610"/>
            <a:ext cx="1487424" cy="55399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US" sz="1800" dirty="0">
                <a:solidFill>
                  <a:schemeClr val="bg1"/>
                </a:solidFill>
                <a:latin typeface="Calibri" panose="020F0502020204030204" pitchFamily="34" charset="0"/>
              </a:rPr>
              <a:t>Training</a:t>
            </a:r>
          </a:p>
          <a:p>
            <a:pPr algn="ctr"/>
            <a:r>
              <a:rPr lang="en-US" sz="1800" dirty="0">
                <a:solidFill>
                  <a:schemeClr val="bg1"/>
                </a:solidFill>
                <a:latin typeface="Calibri" panose="020F0502020204030204" pitchFamily="34" charset="0"/>
              </a:rPr>
              <a:t> Objectives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820480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Create a Topology File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b="1" dirty="0" err="1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C0C0C0"/>
                </a:highlight>
                <a:latin typeface="Consolas" panose="020B0609020204030204" pitchFamily="49" charset="0"/>
              </a:rPr>
              <a:t>ibdiagnet</a:t>
            </a: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C0C0C0"/>
                </a:highlight>
                <a:latin typeface="Consolas" panose="020B0609020204030204" pitchFamily="49" charset="0"/>
              </a:rPr>
              <a:t> -w</a:t>
            </a:r>
          </a:p>
        </p:txBody>
      </p:sp>
      <p:sp>
        <p:nvSpPr>
          <p:cNvPr id="4" name="Rectangle 3"/>
          <p:cNvSpPr/>
          <p:nvPr/>
        </p:nvSpPr>
        <p:spPr>
          <a:xfrm>
            <a:off x="1243634" y="2194190"/>
            <a:ext cx="7315200" cy="1384995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>
            <a:spAutoFit/>
          </a:bodyPr>
          <a:lstStyle/>
          <a:p>
            <a:r>
              <a:rPr lang="en-US" sz="1400" b="0" dirty="0">
                <a:latin typeface="Consolas" panose="020B0609020204030204" pitchFamily="49" charset="0"/>
                <a:cs typeface="Consolas" panose="020B0609020204030204" pitchFamily="49" charset="0"/>
              </a:rPr>
              <a:t>[root@ib-cert-sv01 ~]# </a:t>
            </a:r>
            <a:r>
              <a:rPr 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ibdiagnet</a:t>
            </a: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-w </a:t>
            </a:r>
            <a:r>
              <a:rPr 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oded.top</a:t>
            </a:r>
            <a:endParaRPr lang="en-US" sz="1400" dirty="0">
              <a:solidFill>
                <a:schemeClr val="tx1">
                  <a:lumMod val="85000"/>
                  <a:lumOff val="15000"/>
                </a:schemeClr>
              </a:solidFill>
              <a:highlight>
                <a:srgbClr val="C0C0C0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b="0" dirty="0">
                <a:latin typeface="Consolas" panose="020B0609020204030204" pitchFamily="49" charset="0"/>
                <a:cs typeface="Consolas" panose="020B0609020204030204" pitchFamily="49" charset="0"/>
              </a:rPr>
              <a:t>----------</a:t>
            </a:r>
          </a:p>
          <a:p>
            <a:r>
              <a:rPr lang="en-US" sz="1400" b="0" dirty="0">
                <a:latin typeface="Consolas" panose="020B0609020204030204" pitchFamily="49" charset="0"/>
                <a:cs typeface="Consolas" panose="020B0609020204030204" pitchFamily="49" charset="0"/>
              </a:rPr>
              <a:t>Load Plugins from:</a:t>
            </a:r>
          </a:p>
          <a:p>
            <a:r>
              <a:rPr lang="en-US" sz="1400" b="0" dirty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sz="1400" b="0" dirty="0" err="1">
                <a:latin typeface="Consolas" panose="020B0609020204030204" pitchFamily="49" charset="0"/>
                <a:cs typeface="Consolas" panose="020B0609020204030204" pitchFamily="49" charset="0"/>
              </a:rPr>
              <a:t>usr</a:t>
            </a:r>
            <a:r>
              <a:rPr lang="en-US" sz="1400" b="0" dirty="0">
                <a:latin typeface="Consolas" panose="020B0609020204030204" pitchFamily="49" charset="0"/>
                <a:cs typeface="Consolas" panose="020B0609020204030204" pitchFamily="49" charset="0"/>
              </a:rPr>
              <a:t>/share/ibdiagnet2.1.1/plugins/</a:t>
            </a:r>
          </a:p>
          <a:p>
            <a:r>
              <a:rPr lang="en-US" sz="1400" b="0" dirty="0">
                <a:latin typeface="Consolas" panose="020B0609020204030204" pitchFamily="49" charset="0"/>
                <a:cs typeface="Consolas" panose="020B0609020204030204" pitchFamily="49" charset="0"/>
              </a:rPr>
              <a:t>(You can specify more paths to be looked in with "IBDIAGNET_PLUGINS_PATH" </a:t>
            </a:r>
            <a:r>
              <a:rPr lang="en-US" sz="1400" b="0" dirty="0" err="1">
                <a:latin typeface="Consolas" panose="020B0609020204030204" pitchFamily="49" charset="0"/>
                <a:cs typeface="Consolas" panose="020B0609020204030204" pitchFamily="49" charset="0"/>
              </a:rPr>
              <a:t>env</a:t>
            </a:r>
            <a:r>
              <a:rPr lang="en-US" sz="1400" b="0" dirty="0">
                <a:latin typeface="Consolas" panose="020B0609020204030204" pitchFamily="49" charset="0"/>
                <a:cs typeface="Consolas" panose="020B0609020204030204" pitchFamily="49" charset="0"/>
              </a:rPr>
              <a:t> variable)</a:t>
            </a:r>
          </a:p>
        </p:txBody>
      </p:sp>
      <p:sp>
        <p:nvSpPr>
          <p:cNvPr id="5" name="Rectangle 4"/>
          <p:cNvSpPr/>
          <p:nvPr/>
        </p:nvSpPr>
        <p:spPr>
          <a:xfrm>
            <a:off x="1243634" y="3729396"/>
            <a:ext cx="7315200" cy="2062103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>
            <a:spAutoFit/>
          </a:bodyPr>
          <a:lstStyle/>
          <a:p>
            <a:r>
              <a:rPr lang="en-US" sz="1400" b="0" dirty="0">
                <a:latin typeface="Consolas" panose="020B0609020204030204" pitchFamily="49" charset="0"/>
                <a:cs typeface="Consolas" panose="020B0609020204030204" pitchFamily="49" charset="0"/>
              </a:rPr>
              <a:t>-I- </a:t>
            </a:r>
            <a:r>
              <a:rPr lang="en-US" sz="1400" b="0" dirty="0" err="1">
                <a:latin typeface="Consolas" panose="020B0609020204030204" pitchFamily="49" charset="0"/>
                <a:cs typeface="Consolas" panose="020B0609020204030204" pitchFamily="49" charset="0"/>
              </a:rPr>
              <a:t>ibdiagnet</a:t>
            </a:r>
            <a:r>
              <a:rPr lang="en-US" sz="1400" b="0" dirty="0">
                <a:latin typeface="Consolas" panose="020B0609020204030204" pitchFamily="49" charset="0"/>
                <a:cs typeface="Consolas" panose="020B0609020204030204" pitchFamily="49" charset="0"/>
              </a:rPr>
              <a:t> database file   : /</a:t>
            </a:r>
            <a:r>
              <a:rPr lang="en-US" sz="1400" b="0" dirty="0" err="1">
                <a:latin typeface="Consolas" panose="020B0609020204030204" pitchFamily="49" charset="0"/>
                <a:cs typeface="Consolas" panose="020B0609020204030204" pitchFamily="49" charset="0"/>
              </a:rPr>
              <a:t>var</a:t>
            </a:r>
            <a:r>
              <a:rPr lang="en-US" sz="1400" b="0" dirty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sz="1400" b="0" dirty="0" err="1">
                <a:latin typeface="Consolas" panose="020B0609020204030204" pitchFamily="49" charset="0"/>
                <a:cs typeface="Consolas" panose="020B0609020204030204" pitchFamily="49" charset="0"/>
              </a:rPr>
              <a:t>tmp</a:t>
            </a:r>
            <a:r>
              <a:rPr lang="en-US" sz="1400" b="0" dirty="0">
                <a:latin typeface="Consolas" panose="020B0609020204030204" pitchFamily="49" charset="0"/>
                <a:cs typeface="Consolas" panose="020B0609020204030204" pitchFamily="49" charset="0"/>
              </a:rPr>
              <a:t>/ibdiagnet2/ibdiagnet2.db_csv</a:t>
            </a:r>
          </a:p>
          <a:p>
            <a:r>
              <a:rPr lang="en-US" sz="1400" b="0" dirty="0">
                <a:latin typeface="Consolas" panose="020B0609020204030204" pitchFamily="49" charset="0"/>
                <a:cs typeface="Consolas" panose="020B0609020204030204" pitchFamily="49" charset="0"/>
              </a:rPr>
              <a:t>-I- LST file                  : /</a:t>
            </a:r>
            <a:r>
              <a:rPr lang="en-US" sz="1400" b="0" dirty="0" err="1">
                <a:latin typeface="Consolas" panose="020B0609020204030204" pitchFamily="49" charset="0"/>
                <a:cs typeface="Consolas" panose="020B0609020204030204" pitchFamily="49" charset="0"/>
              </a:rPr>
              <a:t>var</a:t>
            </a:r>
            <a:r>
              <a:rPr lang="en-US" sz="1400" b="0" dirty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sz="1400" b="0" dirty="0" err="1">
                <a:latin typeface="Consolas" panose="020B0609020204030204" pitchFamily="49" charset="0"/>
                <a:cs typeface="Consolas" panose="020B0609020204030204" pitchFamily="49" charset="0"/>
              </a:rPr>
              <a:t>tmp</a:t>
            </a:r>
            <a:r>
              <a:rPr lang="en-US" sz="1400" b="0" dirty="0">
                <a:latin typeface="Consolas" panose="020B0609020204030204" pitchFamily="49" charset="0"/>
                <a:cs typeface="Consolas" panose="020B0609020204030204" pitchFamily="49" charset="0"/>
              </a:rPr>
              <a:t>/ibdiagnet2/ibdiagnet2.lst</a:t>
            </a:r>
          </a:p>
          <a:p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-I- Topology file             :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oded.top</a:t>
            </a: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  <a:highlight>
                <a:srgbClr val="C0C0C0"/>
              </a:highligh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b="0" dirty="0">
                <a:latin typeface="Consolas" panose="020B0609020204030204" pitchFamily="49" charset="0"/>
                <a:cs typeface="Consolas" panose="020B0609020204030204" pitchFamily="49" charset="0"/>
              </a:rPr>
              <a:t>-I- Subnet Manager file       : /var/tmp/ibdiagnet2/ibdiagnet2.sm</a:t>
            </a:r>
          </a:p>
          <a:p>
            <a:r>
              <a:rPr lang="en-US" sz="1400" b="0" dirty="0">
                <a:latin typeface="Consolas" panose="020B0609020204030204" pitchFamily="49" charset="0"/>
                <a:cs typeface="Consolas" panose="020B0609020204030204" pitchFamily="49" charset="0"/>
              </a:rPr>
              <a:t>-I- Ports Counters file       : /var/tmp/ibdiagnet2/ibdiagnet2.pm</a:t>
            </a:r>
          </a:p>
          <a:p>
            <a:r>
              <a:rPr lang="en-US" sz="1400" b="0" dirty="0">
                <a:latin typeface="Consolas" panose="020B0609020204030204" pitchFamily="49" charset="0"/>
                <a:cs typeface="Consolas" panose="020B0609020204030204" pitchFamily="49" charset="0"/>
              </a:rPr>
              <a:t>-I- Nodes Information file    : /</a:t>
            </a:r>
            <a:r>
              <a:rPr lang="en-US" sz="1400" b="0" dirty="0" err="1">
                <a:latin typeface="Consolas" panose="020B0609020204030204" pitchFamily="49" charset="0"/>
                <a:cs typeface="Consolas" panose="020B0609020204030204" pitchFamily="49" charset="0"/>
              </a:rPr>
              <a:t>var</a:t>
            </a:r>
            <a:r>
              <a:rPr lang="en-US" sz="1400" b="0" dirty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sz="1400" b="0" dirty="0" err="1">
                <a:latin typeface="Consolas" panose="020B0609020204030204" pitchFamily="49" charset="0"/>
                <a:cs typeface="Consolas" panose="020B0609020204030204" pitchFamily="49" charset="0"/>
              </a:rPr>
              <a:t>tmp</a:t>
            </a:r>
            <a:r>
              <a:rPr lang="en-US" sz="1400" b="0" dirty="0">
                <a:latin typeface="Consolas" panose="020B0609020204030204" pitchFamily="49" charset="0"/>
                <a:cs typeface="Consolas" panose="020B0609020204030204" pitchFamily="49" charset="0"/>
              </a:rPr>
              <a:t>/ibdiagnet2/ibdiagnet2.nodes_info</a:t>
            </a:r>
          </a:p>
          <a:p>
            <a:r>
              <a:rPr lang="en-US" sz="1400" b="0" dirty="0">
                <a:latin typeface="Consolas" panose="020B0609020204030204" pitchFamily="49" charset="0"/>
                <a:cs typeface="Consolas" panose="020B0609020204030204" pitchFamily="49" charset="0"/>
              </a:rPr>
              <a:t>-I- Partition keys file       : /</a:t>
            </a:r>
            <a:r>
              <a:rPr lang="en-US" sz="1400" b="0" dirty="0" err="1">
                <a:latin typeface="Consolas" panose="020B0609020204030204" pitchFamily="49" charset="0"/>
                <a:cs typeface="Consolas" panose="020B0609020204030204" pitchFamily="49" charset="0"/>
              </a:rPr>
              <a:t>var</a:t>
            </a:r>
            <a:r>
              <a:rPr lang="en-US" sz="1400" b="0" dirty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sz="1400" b="0" dirty="0" err="1">
                <a:latin typeface="Consolas" panose="020B0609020204030204" pitchFamily="49" charset="0"/>
                <a:cs typeface="Consolas" panose="020B0609020204030204" pitchFamily="49" charset="0"/>
              </a:rPr>
              <a:t>tmp</a:t>
            </a:r>
            <a:r>
              <a:rPr lang="en-US" sz="1400" b="0" dirty="0">
                <a:latin typeface="Consolas" panose="020B0609020204030204" pitchFamily="49" charset="0"/>
                <a:cs typeface="Consolas" panose="020B0609020204030204" pitchFamily="49" charset="0"/>
              </a:rPr>
              <a:t>/ibdiagnet2/ibdiagnet2.pkey</a:t>
            </a:r>
          </a:p>
          <a:p>
            <a:r>
              <a:rPr lang="en-US" sz="1400" b="0" dirty="0">
                <a:latin typeface="Consolas" panose="020B0609020204030204" pitchFamily="49" charset="0"/>
                <a:cs typeface="Consolas" panose="020B0609020204030204" pitchFamily="49" charset="0"/>
              </a:rPr>
              <a:t>-I- Alias </a:t>
            </a:r>
            <a:r>
              <a:rPr lang="en-US" sz="1400" b="0" dirty="0" err="1">
                <a:latin typeface="Consolas" panose="020B0609020204030204" pitchFamily="49" charset="0"/>
                <a:cs typeface="Consolas" panose="020B0609020204030204" pitchFamily="49" charset="0"/>
              </a:rPr>
              <a:t>guids</a:t>
            </a:r>
            <a:r>
              <a:rPr lang="en-US" sz="1400" b="0" dirty="0">
                <a:latin typeface="Consolas" panose="020B0609020204030204" pitchFamily="49" charset="0"/>
                <a:cs typeface="Consolas" panose="020B0609020204030204" pitchFamily="49" charset="0"/>
              </a:rPr>
              <a:t> file          : /</a:t>
            </a:r>
            <a:r>
              <a:rPr lang="en-US" sz="1400" b="0" dirty="0" err="1">
                <a:latin typeface="Consolas" panose="020B0609020204030204" pitchFamily="49" charset="0"/>
                <a:cs typeface="Consolas" panose="020B0609020204030204" pitchFamily="49" charset="0"/>
              </a:rPr>
              <a:t>var</a:t>
            </a:r>
            <a:r>
              <a:rPr lang="en-US" sz="1400" b="0" dirty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sz="1400" b="0" dirty="0" err="1">
                <a:latin typeface="Consolas" panose="020B0609020204030204" pitchFamily="49" charset="0"/>
                <a:cs typeface="Consolas" panose="020B0609020204030204" pitchFamily="49" charset="0"/>
              </a:rPr>
              <a:t>tmp</a:t>
            </a:r>
            <a:r>
              <a:rPr lang="en-US" sz="1400" b="0" dirty="0">
                <a:latin typeface="Consolas" panose="020B0609020204030204" pitchFamily="49" charset="0"/>
                <a:cs typeface="Consolas" panose="020B0609020204030204" pitchFamily="49" charset="0"/>
              </a:rPr>
              <a:t>/ibdiagnet2/ibdiagnet2.aguid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B08E1F5-5624-48E3-A547-45E064264C25}"/>
              </a:ext>
            </a:extLst>
          </p:cNvPr>
          <p:cNvSpPr/>
          <p:nvPr/>
        </p:nvSpPr>
        <p:spPr>
          <a:xfrm>
            <a:off x="8900768" y="1605738"/>
            <a:ext cx="5055315" cy="4185761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400" b="0" dirty="0">
                <a:latin typeface="Consolas" panose="020B0609020204030204" pitchFamily="49" charset="0"/>
              </a:rPr>
              <a:t>MSB7700 IBLF09</a:t>
            </a:r>
          </a:p>
          <a:p>
            <a:r>
              <a:rPr lang="en-US" sz="1400" b="0" dirty="0">
                <a:latin typeface="Consolas" panose="020B0609020204030204" pitchFamily="49" charset="0"/>
              </a:rPr>
              <a:t>   P1 -4x-25G-&gt; HCA_2 mtlacad01 U2/P1</a:t>
            </a:r>
          </a:p>
          <a:p>
            <a:r>
              <a:rPr lang="en-US" sz="1400" b="0" dirty="0">
                <a:latin typeface="Consolas" panose="020B0609020204030204" pitchFamily="49" charset="0"/>
              </a:rPr>
              <a:t>   P11 -4x-25G-&gt; MSB7700 IBSP07 P11</a:t>
            </a:r>
          </a:p>
          <a:p>
            <a:r>
              <a:rPr lang="en-US" sz="1400" b="0" dirty="0">
                <a:latin typeface="Consolas" panose="020B0609020204030204" pitchFamily="49" charset="0"/>
              </a:rPr>
              <a:t>   P12 -4x-25G-&gt; MSB7700 IBSP08 P12</a:t>
            </a:r>
          </a:p>
          <a:p>
            <a:r>
              <a:rPr lang="en-US" sz="1400" b="0" dirty="0">
                <a:latin typeface="Consolas" panose="020B0609020204030204" pitchFamily="49" charset="0"/>
              </a:rPr>
              <a:t>   P2 -4x-25G-&gt; HCA_2 mtlacad02 U2/P1</a:t>
            </a:r>
          </a:p>
          <a:p>
            <a:r>
              <a:rPr lang="en-US" sz="1400" b="0" dirty="0">
                <a:latin typeface="Consolas" panose="020B0609020204030204" pitchFamily="49" charset="0"/>
              </a:rPr>
              <a:t>   P5 -4x-25G-&gt; HCA_2 mtlacad03 U2/P1</a:t>
            </a:r>
          </a:p>
          <a:p>
            <a:r>
              <a:rPr lang="en-US" sz="1400" b="0" dirty="0">
                <a:latin typeface="Consolas" panose="020B0609020204030204" pitchFamily="49" charset="0"/>
              </a:rPr>
              <a:t>   P6 -4x-25G-&gt; HCA_2 mtlacad04 U2/P1</a:t>
            </a:r>
          </a:p>
          <a:p>
            <a:r>
              <a:rPr lang="en-US" sz="1400" b="0" dirty="0">
                <a:latin typeface="Consolas" panose="020B0609020204030204" pitchFamily="49" charset="0"/>
              </a:rPr>
              <a:t>   P7 -4x-25G-&gt; HCA_2 mtlacad09 U2/P1</a:t>
            </a:r>
          </a:p>
          <a:p>
            <a:r>
              <a:rPr lang="en-US" sz="1400" b="0" dirty="0">
                <a:latin typeface="Consolas" panose="020B0609020204030204" pitchFamily="49" charset="0"/>
              </a:rPr>
              <a:t>   P8 -4x-25G-&gt; HCA_2 mtlacad10 U2/P1</a:t>
            </a:r>
          </a:p>
          <a:p>
            <a:endParaRPr lang="en-US" sz="1400" b="0" dirty="0">
              <a:latin typeface="Consolas" panose="020B0609020204030204" pitchFamily="49" charset="0"/>
            </a:endParaRPr>
          </a:p>
          <a:p>
            <a:r>
              <a:rPr lang="en-US" sz="1400" b="0" dirty="0">
                <a:latin typeface="Consolas" panose="020B0609020204030204" pitchFamily="49" charset="0"/>
              </a:rPr>
              <a:t>MSB7700 IBLF10</a:t>
            </a:r>
          </a:p>
          <a:p>
            <a:r>
              <a:rPr lang="en-US" sz="1400" b="0" dirty="0">
                <a:latin typeface="Consolas" panose="020B0609020204030204" pitchFamily="49" charset="0"/>
              </a:rPr>
              <a:t>   P1 -4x-25G-&gt; HCA_2 mtlacad05 U2/P1</a:t>
            </a:r>
          </a:p>
          <a:p>
            <a:r>
              <a:rPr lang="en-US" sz="1400" b="0" dirty="0">
                <a:latin typeface="Consolas" panose="020B0609020204030204" pitchFamily="49" charset="0"/>
              </a:rPr>
              <a:t>   P11 -4x-25G-&gt; MSB7700 IBSP08 P11</a:t>
            </a:r>
          </a:p>
          <a:p>
            <a:r>
              <a:rPr lang="en-US" sz="1400" b="0" dirty="0">
                <a:latin typeface="Consolas" panose="020B0609020204030204" pitchFamily="49" charset="0"/>
              </a:rPr>
              <a:t>   P12 -4x-25G-&gt; MSB7700 IBSP07 P12</a:t>
            </a:r>
          </a:p>
          <a:p>
            <a:r>
              <a:rPr lang="en-US" sz="1400" b="0" dirty="0">
                <a:latin typeface="Consolas" panose="020B0609020204030204" pitchFamily="49" charset="0"/>
              </a:rPr>
              <a:t>   P2 -4x-25G-&gt; HCA_2 mtlacad06 U2/P1</a:t>
            </a:r>
          </a:p>
          <a:p>
            <a:r>
              <a:rPr lang="en-US" sz="1400" b="0" dirty="0">
                <a:latin typeface="Consolas" panose="020B0609020204030204" pitchFamily="49" charset="0"/>
              </a:rPr>
              <a:t>   P5 -4x-25G-&gt; HCA_2 mtlacad07 U2/P1</a:t>
            </a:r>
          </a:p>
          <a:p>
            <a:r>
              <a:rPr lang="en-US" sz="1400" b="0" dirty="0">
                <a:latin typeface="Consolas" panose="020B0609020204030204" pitchFamily="49" charset="0"/>
              </a:rPr>
              <a:t>   P6 -4x-25G-&gt; HCA_2 mtlacad08 U2/P1</a:t>
            </a:r>
          </a:p>
          <a:p>
            <a:r>
              <a:rPr lang="en-US" sz="1400" b="0" dirty="0">
                <a:latin typeface="Consolas" panose="020B0609020204030204" pitchFamily="49" charset="0"/>
              </a:rPr>
              <a:t>   P7 -4x-25G-&gt; HCA_2 mtlacad11 U2/P1</a:t>
            </a:r>
          </a:p>
          <a:p>
            <a:r>
              <a:rPr lang="en-US" sz="1400" b="0" dirty="0">
                <a:latin typeface="Consolas" panose="020B0609020204030204" pitchFamily="49" charset="0"/>
              </a:rPr>
              <a:t>   P8 -4x-25G-&gt; HCA_2 mtlacad12 U2/P1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451450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Analyzing fabric Congestion </a:t>
            </a:r>
            <a:br>
              <a:rPr lang="en-US" sz="4400" dirty="0"/>
            </a:br>
            <a:r>
              <a:rPr lang="en-US" sz="2400" dirty="0"/>
              <a:t>Using PM Counters</a:t>
            </a:r>
            <a:endParaRPr lang="en-US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1700" y="1557664"/>
            <a:ext cx="12722225" cy="6078538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/>
              <a:t>Create a congestion map using PM (Performance Monitor) counters.</a:t>
            </a:r>
          </a:p>
          <a:p>
            <a:r>
              <a:rPr lang="en-US" sz="2000" dirty="0"/>
              <a:t>Use ibsiganet2 ibdiagnet2.db_csv output file:</a:t>
            </a:r>
          </a:p>
          <a:p>
            <a:pPr marL="312736" lvl="1" indent="0">
              <a:buNone/>
            </a:pPr>
            <a:r>
              <a:rPr lang="en-US" sz="1800" dirty="0"/>
              <a:t>Step 1: Copy the “PM_INFO” data from the file to an Excel sheet </a:t>
            </a:r>
          </a:p>
          <a:p>
            <a:pPr marL="312736" lvl="1" indent="0">
              <a:buNone/>
            </a:pPr>
            <a:r>
              <a:rPr lang="en-US" sz="1800" dirty="0"/>
              <a:t>Step 2: Calculate the congestion index = </a:t>
            </a:r>
            <a:r>
              <a:rPr lang="en-US" sz="1800" b="1" dirty="0" err="1">
                <a:solidFill>
                  <a:srgbClr val="0077D0"/>
                </a:solidFill>
              </a:rPr>
              <a:t>XmitWait</a:t>
            </a:r>
            <a:r>
              <a:rPr lang="en-US" sz="1800" dirty="0"/>
              <a:t> / </a:t>
            </a:r>
            <a:r>
              <a:rPr lang="en-US" sz="1800" b="1" dirty="0" err="1">
                <a:solidFill>
                  <a:srgbClr val="008768"/>
                </a:solidFill>
              </a:rPr>
              <a:t>XmitPkt</a:t>
            </a:r>
            <a:endParaRPr lang="en-US" sz="1800" b="1" dirty="0">
              <a:solidFill>
                <a:srgbClr val="008768"/>
              </a:solidFill>
            </a:endParaRPr>
          </a:p>
          <a:p>
            <a:pPr marL="312736" lvl="1" indent="0">
              <a:buNone/>
            </a:pPr>
            <a:r>
              <a:rPr lang="en-US" sz="1800" dirty="0"/>
              <a:t>Step 3: Complete data and analyze results </a:t>
            </a:r>
          </a:p>
          <a:p>
            <a:r>
              <a:rPr lang="en-US" sz="2000" dirty="0"/>
              <a:t>Congestion index Definition: </a:t>
            </a:r>
            <a:br>
              <a:rPr lang="en-US" sz="2000" dirty="0"/>
            </a:br>
            <a:r>
              <a:rPr lang="en-US" sz="2000" dirty="0"/>
              <a:t>Normalized </a:t>
            </a:r>
            <a:r>
              <a:rPr lang="en-US" sz="2000" dirty="0" err="1"/>
              <a:t>XmitWait</a:t>
            </a:r>
            <a:r>
              <a:rPr lang="en-US" sz="2000" dirty="0"/>
              <a:t> = ∆</a:t>
            </a:r>
            <a:r>
              <a:rPr lang="en-US" sz="2000" dirty="0" err="1"/>
              <a:t>XmitWait</a:t>
            </a:r>
            <a:r>
              <a:rPr lang="en-US" sz="2000" dirty="0"/>
              <a:t>  / ∆</a:t>
            </a:r>
            <a:r>
              <a:rPr lang="en-US" sz="2000" dirty="0" err="1"/>
              <a:t>XmitPackets</a:t>
            </a:r>
            <a:br>
              <a:rPr lang="en-US" sz="2000" dirty="0"/>
            </a:br>
            <a:r>
              <a:rPr lang="en-US" sz="2000" dirty="0"/>
              <a:t>Ports with congestion index &gt;= 10 , should be treated as congested </a:t>
            </a:r>
          </a:p>
          <a:p>
            <a:r>
              <a:rPr lang="en-US" sz="2000" dirty="0"/>
              <a:t>See relevant example in the next slide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2194EE1-499F-40BF-BC8A-DCFFF22F3A67}"/>
              </a:ext>
            </a:extLst>
          </p:cNvPr>
          <p:cNvSpPr/>
          <p:nvPr/>
        </p:nvSpPr>
        <p:spPr>
          <a:xfrm>
            <a:off x="9011675" y="4937421"/>
            <a:ext cx="73152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800" b="0" dirty="0">
                <a:solidFill>
                  <a:srgbClr val="52525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[root@mtlacad01 ~]# </a:t>
            </a:r>
            <a:r>
              <a:rPr lang="en-US" sz="1800" dirty="0" err="1">
                <a:solidFill>
                  <a:srgbClr val="52525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perfquery</a:t>
            </a:r>
            <a:endParaRPr lang="en-US" sz="1800" dirty="0">
              <a:solidFill>
                <a:srgbClr val="52525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121822E-E470-41CF-ADCD-B855DF017348}"/>
              </a:ext>
            </a:extLst>
          </p:cNvPr>
          <p:cNvSpPr/>
          <p:nvPr/>
        </p:nvSpPr>
        <p:spPr>
          <a:xfrm>
            <a:off x="9011675" y="5436688"/>
            <a:ext cx="73152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b="0" dirty="0" err="1">
                <a:solidFill>
                  <a:srgbClr val="52525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LocalLinkIntegrityErrors</a:t>
            </a:r>
            <a:r>
              <a:rPr lang="en-US" sz="1600" b="0" dirty="0">
                <a:solidFill>
                  <a:srgbClr val="52525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:........0</a:t>
            </a:r>
          </a:p>
          <a:p>
            <a:r>
              <a:rPr lang="en-US" sz="1600" b="0" dirty="0" err="1">
                <a:solidFill>
                  <a:srgbClr val="52525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ExcessiveBufferOverrunErrors</a:t>
            </a:r>
            <a:r>
              <a:rPr lang="en-US" sz="1600" b="0" dirty="0">
                <a:solidFill>
                  <a:srgbClr val="52525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:....0</a:t>
            </a:r>
          </a:p>
          <a:p>
            <a:r>
              <a:rPr lang="en-US" sz="1600" b="0" dirty="0">
                <a:solidFill>
                  <a:srgbClr val="52525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QP1Dropped:......................0</a:t>
            </a:r>
          </a:p>
          <a:p>
            <a:r>
              <a:rPr lang="en-US" sz="1600" b="0" dirty="0">
                <a:solidFill>
                  <a:srgbClr val="52525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VL15Dropped:.....................0</a:t>
            </a:r>
          </a:p>
          <a:p>
            <a:r>
              <a:rPr lang="en-US" sz="1600" b="0" dirty="0" err="1">
                <a:solidFill>
                  <a:srgbClr val="52525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PortXmitData</a:t>
            </a:r>
            <a:r>
              <a:rPr lang="en-US" sz="1600" b="0" dirty="0">
                <a:solidFill>
                  <a:srgbClr val="52525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:....................7064064</a:t>
            </a:r>
          </a:p>
          <a:p>
            <a:r>
              <a:rPr lang="en-US" sz="1600" b="0" dirty="0" err="1">
                <a:solidFill>
                  <a:srgbClr val="52525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PortRcvData</a:t>
            </a:r>
            <a:r>
              <a:rPr lang="en-US" sz="1600" b="0" dirty="0">
                <a:solidFill>
                  <a:srgbClr val="52525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:.....................6380064</a:t>
            </a:r>
          </a:p>
          <a:p>
            <a:r>
              <a:rPr lang="en-US" sz="1600" dirty="0" err="1">
                <a:solidFill>
                  <a:srgbClr val="00876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PortXmitPkts</a:t>
            </a:r>
            <a:r>
              <a:rPr lang="en-US" sz="1600" dirty="0">
                <a:solidFill>
                  <a:srgbClr val="00876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:....................98112866</a:t>
            </a:r>
          </a:p>
          <a:p>
            <a:r>
              <a:rPr lang="en-US" sz="1600" b="0" dirty="0" err="1">
                <a:solidFill>
                  <a:srgbClr val="52525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PortRcvPkts</a:t>
            </a:r>
            <a:r>
              <a:rPr lang="en-US" sz="1600" b="0" dirty="0">
                <a:solidFill>
                  <a:srgbClr val="52525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:.....................88612</a:t>
            </a:r>
          </a:p>
          <a:p>
            <a:r>
              <a:rPr lang="en-US" sz="1600" dirty="0" err="1">
                <a:solidFill>
                  <a:srgbClr val="0077D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PortXmitWait</a:t>
            </a:r>
            <a:r>
              <a:rPr lang="en-US" sz="1600" dirty="0">
                <a:solidFill>
                  <a:srgbClr val="0077D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:....................25888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FC8865D-E335-4CF4-910E-6EFA39C86E0A}"/>
              </a:ext>
            </a:extLst>
          </p:cNvPr>
          <p:cNvSpPr/>
          <p:nvPr/>
        </p:nvSpPr>
        <p:spPr>
          <a:xfrm>
            <a:off x="8859274" y="4896990"/>
            <a:ext cx="5490137" cy="3201221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wrap="square">
            <a:spAutoFit/>
          </a:bodyPr>
          <a:lstStyle/>
          <a:p>
            <a:endParaRPr lang="en-US" sz="1400" b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713754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PM Counters </a:t>
            </a:r>
            <a:r>
              <a:rPr lang="en-US" sz="2700" dirty="0"/>
              <a:t>and Congestion Index Calculation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fontAlgn="b">
              <a:buNone/>
            </a:pPr>
            <a:r>
              <a:rPr lang="en-US" sz="2000" b="1" dirty="0">
                <a:solidFill>
                  <a:srgbClr val="525252"/>
                </a:solidFill>
              </a:rPr>
              <a:t>Port 1 Example:</a:t>
            </a:r>
          </a:p>
          <a:p>
            <a:pPr fontAlgn="b"/>
            <a:r>
              <a:rPr lang="en-US" sz="1800" dirty="0" err="1"/>
              <a:t>port_xmit_wait</a:t>
            </a:r>
            <a:r>
              <a:rPr lang="en-US" sz="1800" dirty="0"/>
              <a:t>=0x07888c91 -&gt; 126,389,393</a:t>
            </a:r>
          </a:p>
          <a:p>
            <a:pPr fontAlgn="b"/>
            <a:r>
              <a:rPr lang="en-US" sz="1800" dirty="0" err="1"/>
              <a:t>port_xmit_pkts</a:t>
            </a:r>
            <a:r>
              <a:rPr lang="en-US" sz="1800" dirty="0"/>
              <a:t>=0x0485e2ae -&gt; 75,883,182</a:t>
            </a:r>
            <a:endParaRPr lang="en-US" sz="1800" dirty="0">
              <a:solidFill>
                <a:srgbClr val="000000"/>
              </a:solidFill>
            </a:endParaRPr>
          </a:p>
          <a:p>
            <a:r>
              <a:rPr lang="en-US" sz="1800" dirty="0" err="1"/>
              <a:t>port_xmit_wait</a:t>
            </a:r>
            <a:r>
              <a:rPr lang="en-US" sz="1800" dirty="0"/>
              <a:t>/</a:t>
            </a:r>
            <a:r>
              <a:rPr lang="en-US" sz="1800" dirty="0" err="1"/>
              <a:t>port_xmit_pkts</a:t>
            </a:r>
            <a:r>
              <a:rPr lang="en-US" sz="1800" dirty="0"/>
              <a:t>=126,389,393/75,833,182=1.66</a:t>
            </a:r>
          </a:p>
          <a:p>
            <a:r>
              <a:rPr lang="en-US" sz="1800" dirty="0" err="1"/>
              <a:t>Congestion_index</a:t>
            </a:r>
            <a:r>
              <a:rPr lang="en-US" sz="1800" dirty="0"/>
              <a:t>=1.66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b="1" dirty="0">
                <a:solidFill>
                  <a:srgbClr val="525252"/>
                </a:solidFill>
              </a:rPr>
              <a:t>Port 2 Example:</a:t>
            </a:r>
          </a:p>
          <a:p>
            <a:r>
              <a:rPr lang="en-US" sz="1800" dirty="0" err="1"/>
              <a:t>port_xmit_wait</a:t>
            </a:r>
            <a:r>
              <a:rPr lang="en-US" sz="1800" dirty="0"/>
              <a:t>=0xffffffff -&gt; 4,294,967,295 </a:t>
            </a:r>
          </a:p>
          <a:p>
            <a:r>
              <a:rPr lang="en-US" sz="1800" dirty="0" err="1"/>
              <a:t>port_xmit_pkts</a:t>
            </a:r>
            <a:r>
              <a:rPr lang="en-US" sz="1800" dirty="0"/>
              <a:t>=0x043e779e -&gt; 71,202,718 </a:t>
            </a:r>
          </a:p>
          <a:p>
            <a:r>
              <a:rPr lang="en-US" sz="1800" dirty="0" err="1"/>
              <a:t>port_xmit_wait</a:t>
            </a:r>
            <a:r>
              <a:rPr lang="en-US" sz="1800" dirty="0"/>
              <a:t>/</a:t>
            </a:r>
            <a:r>
              <a:rPr lang="en-US" sz="1800" dirty="0" err="1"/>
              <a:t>port_xmit_pkts</a:t>
            </a:r>
            <a:r>
              <a:rPr lang="en-US" sz="1800" dirty="0"/>
              <a:t>= 4,294,967,295/ 71,202,718=60.32</a:t>
            </a:r>
          </a:p>
          <a:p>
            <a:r>
              <a:rPr lang="en-US" sz="1800" dirty="0" err="1"/>
              <a:t>Congestion_index</a:t>
            </a:r>
            <a:r>
              <a:rPr lang="en-US" sz="1800" dirty="0"/>
              <a:t>=60.32</a:t>
            </a:r>
          </a:p>
          <a:p>
            <a:endParaRPr lang="en-US" sz="1800" dirty="0"/>
          </a:p>
          <a:p>
            <a:pPr marL="228600" lvl="1" indent="-246888">
              <a:spcBef>
                <a:spcPts val="600"/>
              </a:spcBef>
              <a:buClr>
                <a:schemeClr val="bg2">
                  <a:lumMod val="75000"/>
                </a:schemeClr>
              </a:buClr>
              <a:buSzPct val="110000"/>
              <a:buFont typeface="Wingdings" charset="0"/>
              <a:buChar char="§"/>
            </a:pPr>
            <a:r>
              <a:rPr lang="en-US" sz="1800" dirty="0">
                <a:solidFill>
                  <a:schemeClr val="tx2"/>
                </a:solidFill>
                <a:ea typeface="ＭＳ Ｐゴシック" charset="0"/>
              </a:rPr>
              <a:t>Ports with congestion index &gt;= 10 , should be treated as congested </a:t>
            </a:r>
          </a:p>
          <a:p>
            <a:pPr marL="228600" lvl="1" indent="-246888">
              <a:spcBef>
                <a:spcPts val="600"/>
              </a:spcBef>
              <a:buClr>
                <a:schemeClr val="bg2">
                  <a:lumMod val="75000"/>
                </a:schemeClr>
              </a:buClr>
              <a:buSzPct val="110000"/>
              <a:buFont typeface="Wingdings" charset="0"/>
              <a:buChar char="§"/>
            </a:pPr>
            <a:r>
              <a:rPr lang="en-US" sz="1800" dirty="0">
                <a:hlinkClick r:id="rId4"/>
              </a:rPr>
              <a:t>http://www.binaryhexconverter.com/hex-to-decimal-converter</a:t>
            </a:r>
            <a:endParaRPr lang="en-US" sz="1800" dirty="0"/>
          </a:p>
          <a:p>
            <a:pPr marL="228600" lvl="1" indent="-246888">
              <a:spcBef>
                <a:spcPts val="600"/>
              </a:spcBef>
              <a:buClr>
                <a:schemeClr val="bg2">
                  <a:lumMod val="75000"/>
                </a:schemeClr>
              </a:buClr>
              <a:buSzPct val="110000"/>
              <a:buFont typeface="Wingdings" charset="0"/>
              <a:buChar char="§"/>
            </a:pPr>
            <a:endParaRPr lang="en-US" sz="1800" dirty="0"/>
          </a:p>
          <a:p>
            <a:endParaRPr lang="en-US" sz="200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B3A2EC2-BB98-401A-A3BF-7BAC62AA57FC}"/>
              </a:ext>
            </a:extLst>
          </p:cNvPr>
          <p:cNvGrpSpPr/>
          <p:nvPr/>
        </p:nvGrpSpPr>
        <p:grpSpPr>
          <a:xfrm>
            <a:off x="8738748" y="1935844"/>
            <a:ext cx="7325591" cy="3531807"/>
            <a:chOff x="2659068" y="2202138"/>
            <a:chExt cx="7325591" cy="3531807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192EF24-AF02-4E8C-8292-FF4B16713D0F}"/>
                </a:ext>
              </a:extLst>
            </p:cNvPr>
            <p:cNvSpPr/>
            <p:nvPr/>
          </p:nvSpPr>
          <p:spPr>
            <a:xfrm>
              <a:off x="2669459" y="2202138"/>
              <a:ext cx="7315200" cy="1323439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sz="1600" b="0" dirty="0">
                  <a:solidFill>
                    <a:srgbClr val="52525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[root@mtlacad01 ~]# </a:t>
              </a:r>
              <a:r>
                <a:rPr lang="en-US" sz="1600" b="0" dirty="0" err="1">
                  <a:solidFill>
                    <a:srgbClr val="52525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perfquery</a:t>
              </a:r>
              <a:endParaRPr lang="en-US" sz="1600" b="0" dirty="0">
                <a:solidFill>
                  <a:srgbClr val="525252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1600" b="0" dirty="0">
                  <a:solidFill>
                    <a:srgbClr val="52525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# Port counters: Lid 20 port 1 (</a:t>
              </a:r>
              <a:r>
                <a:rPr lang="en-US" sz="1600" b="0" dirty="0" err="1">
                  <a:solidFill>
                    <a:srgbClr val="52525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CapMask</a:t>
              </a:r>
              <a:r>
                <a:rPr lang="en-US" sz="1600" b="0" dirty="0">
                  <a:solidFill>
                    <a:srgbClr val="52525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 0x5A00)</a:t>
              </a:r>
            </a:p>
            <a:p>
              <a:r>
                <a:rPr lang="en-US" sz="1600" b="0" dirty="0" err="1">
                  <a:solidFill>
                    <a:srgbClr val="52525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PortSelect</a:t>
              </a:r>
              <a:r>
                <a:rPr lang="en-US" sz="1600" b="0" dirty="0">
                  <a:solidFill>
                    <a:srgbClr val="52525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:......................1</a:t>
              </a:r>
            </a:p>
            <a:p>
              <a:r>
                <a:rPr lang="en-US" sz="1600" b="0" dirty="0" err="1">
                  <a:solidFill>
                    <a:srgbClr val="52525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CounterSelect</a:t>
              </a:r>
              <a:r>
                <a:rPr lang="en-US" sz="1600" b="0" dirty="0">
                  <a:solidFill>
                    <a:srgbClr val="52525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:...................0x0000</a:t>
              </a:r>
            </a:p>
            <a:p>
              <a:r>
                <a:rPr lang="en-US" sz="1600" b="0" dirty="0" err="1">
                  <a:solidFill>
                    <a:srgbClr val="52525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SymbolErrorCounter</a:t>
              </a:r>
              <a:r>
                <a:rPr lang="en-US" sz="1600" b="0" dirty="0">
                  <a:solidFill>
                    <a:srgbClr val="52525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:..............0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7887D62-DA89-4EF4-BC61-B507FA7BA210}"/>
                </a:ext>
              </a:extLst>
            </p:cNvPr>
            <p:cNvSpPr/>
            <p:nvPr/>
          </p:nvSpPr>
          <p:spPr>
            <a:xfrm>
              <a:off x="2659068" y="3425621"/>
              <a:ext cx="7315200" cy="2308324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sz="1600" b="0" dirty="0" err="1">
                  <a:solidFill>
                    <a:srgbClr val="52525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LocalLinkIntegrityErrors</a:t>
              </a:r>
              <a:r>
                <a:rPr lang="en-US" sz="1600" b="0" dirty="0">
                  <a:solidFill>
                    <a:srgbClr val="52525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:........0</a:t>
              </a:r>
            </a:p>
            <a:p>
              <a:r>
                <a:rPr lang="en-US" sz="1600" b="0" dirty="0" err="1">
                  <a:solidFill>
                    <a:srgbClr val="52525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ExcessiveBufferOverrunErrors</a:t>
              </a:r>
              <a:r>
                <a:rPr lang="en-US" sz="1600" b="0" dirty="0">
                  <a:solidFill>
                    <a:srgbClr val="52525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:....0</a:t>
              </a:r>
            </a:p>
            <a:p>
              <a:r>
                <a:rPr lang="en-US" sz="1600" b="0" dirty="0">
                  <a:solidFill>
                    <a:srgbClr val="52525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QP1Dropped:......................0</a:t>
              </a:r>
            </a:p>
            <a:p>
              <a:r>
                <a:rPr lang="en-US" sz="1600" b="0" dirty="0">
                  <a:solidFill>
                    <a:srgbClr val="52525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VL15Dropped:.....................0</a:t>
              </a:r>
            </a:p>
            <a:p>
              <a:r>
                <a:rPr lang="en-US" sz="1600" b="0" dirty="0" err="1">
                  <a:solidFill>
                    <a:srgbClr val="52525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PortXmitData</a:t>
              </a:r>
              <a:r>
                <a:rPr lang="en-US" sz="1600" b="0" dirty="0">
                  <a:solidFill>
                    <a:srgbClr val="52525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:....................7064064</a:t>
              </a:r>
            </a:p>
            <a:p>
              <a:r>
                <a:rPr lang="en-US" sz="1600" b="0" dirty="0" err="1">
                  <a:solidFill>
                    <a:srgbClr val="52525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PortRcvData</a:t>
              </a:r>
              <a:r>
                <a:rPr lang="en-US" sz="1600" b="0" dirty="0">
                  <a:solidFill>
                    <a:srgbClr val="52525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:.....................6380064</a:t>
              </a:r>
            </a:p>
            <a:p>
              <a:r>
                <a:rPr lang="en-US" sz="1600" b="0" dirty="0" err="1">
                  <a:solidFill>
                    <a:srgbClr val="52525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PortXmitPkts</a:t>
              </a:r>
              <a:r>
                <a:rPr lang="en-US" sz="1600" b="0" dirty="0">
                  <a:solidFill>
                    <a:srgbClr val="52525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:....................98112866</a:t>
              </a:r>
            </a:p>
            <a:p>
              <a:r>
                <a:rPr lang="en-US" sz="1600" b="0" dirty="0" err="1">
                  <a:solidFill>
                    <a:srgbClr val="52525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PortRcvPkts</a:t>
              </a:r>
              <a:r>
                <a:rPr lang="en-US" sz="1600" b="0" dirty="0">
                  <a:solidFill>
                    <a:srgbClr val="52525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:.....................88612</a:t>
              </a:r>
            </a:p>
            <a:p>
              <a:r>
                <a:rPr lang="en-US" sz="1600" b="0" dirty="0" err="1">
                  <a:solidFill>
                    <a:srgbClr val="52525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PortXmitWait</a:t>
              </a:r>
              <a:r>
                <a:rPr lang="en-US" sz="1600" b="0" dirty="0">
                  <a:solidFill>
                    <a:srgbClr val="52525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:....................25888</a:t>
              </a:r>
            </a:p>
          </p:txBody>
        </p:sp>
      </p:grpSp>
      <p:sp>
        <p:nvSpPr>
          <p:cNvPr id="9" name="Rectangle 8"/>
          <p:cNvSpPr/>
          <p:nvPr/>
        </p:nvSpPr>
        <p:spPr>
          <a:xfrm>
            <a:off x="8651832" y="1927685"/>
            <a:ext cx="5770750" cy="364646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wrap="square">
            <a:spAutoFit/>
          </a:bodyPr>
          <a:lstStyle/>
          <a:p>
            <a:endParaRPr lang="en-US" sz="1600" b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78828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83E93C9-67E2-47A9-8008-FFD39EFAA2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Having extra unknown cable edge 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ED1E2E0-4821-4A6C-9F92-7D8E8D8A197B}"/>
              </a:ext>
            </a:extLst>
          </p:cNvPr>
          <p:cNvSpPr/>
          <p:nvPr/>
        </p:nvSpPr>
        <p:spPr>
          <a:xfrm>
            <a:off x="836651" y="2191196"/>
            <a:ext cx="10523621" cy="3046988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600" b="0" dirty="0">
                <a:latin typeface="Consolas" panose="020B0609020204030204" pitchFamily="49" charset="0"/>
              </a:rPr>
              <a:t>-------------------------------------------------------</a:t>
            </a:r>
          </a:p>
          <a:p>
            <a:r>
              <a:rPr lang="en-US" sz="1600" b="0" dirty="0">
                <a:latin typeface="Consolas" panose="020B0609020204030204" pitchFamily="49" charset="0"/>
              </a:rPr>
              <a:t>Port=1 Lid=0x0003 GUID=0x1c34da030060cd61 Port Name=mtlacad10/U2/P1</a:t>
            </a:r>
          </a:p>
          <a:p>
            <a:r>
              <a:rPr lang="en-US" sz="1600" b="0" dirty="0">
                <a:latin typeface="Consolas" panose="020B0609020204030204" pitchFamily="49" charset="0"/>
              </a:rPr>
              <a:t>-------------------------------------------------------</a:t>
            </a:r>
          </a:p>
          <a:p>
            <a:r>
              <a:rPr lang="en-US" sz="1600" b="0" dirty="0">
                <a:latin typeface="Consolas" panose="020B0609020204030204" pitchFamily="49" charset="0"/>
              </a:rPr>
              <a:t>Vendor: Mellanox</a:t>
            </a:r>
          </a:p>
          <a:p>
            <a:r>
              <a:rPr lang="en-US" sz="1600" b="0" dirty="0">
                <a:latin typeface="Consolas" panose="020B0609020204030204" pitchFamily="49" charset="0"/>
              </a:rPr>
              <a:t>OUI: 0x2c9</a:t>
            </a:r>
          </a:p>
          <a:p>
            <a:r>
              <a:rPr lang="en-US" sz="1600" b="0" dirty="0">
                <a:latin typeface="Consolas" panose="020B0609020204030204" pitchFamily="49" charset="0"/>
              </a:rPr>
              <a:t>PN: MCP1600-E002</a:t>
            </a:r>
          </a:p>
          <a:p>
            <a:r>
              <a:rPr lang="en-US" sz="1600" b="0" dirty="0">
                <a:latin typeface="Consolas" panose="020B0609020204030204" pitchFamily="49" charset="0"/>
              </a:rPr>
              <a:t>SN: MT1504VS00108</a:t>
            </a:r>
          </a:p>
          <a:p>
            <a:r>
              <a:rPr lang="en-US" sz="1600" b="0" dirty="0">
                <a:latin typeface="Consolas" panose="020B0609020204030204" pitchFamily="49" charset="0"/>
              </a:rPr>
              <a:t>Rev: A2</a:t>
            </a:r>
          </a:p>
          <a:p>
            <a:r>
              <a:rPr lang="en-US" sz="1600" b="0" dirty="0">
                <a:latin typeface="Consolas" panose="020B0609020204030204" pitchFamily="49" charset="0"/>
              </a:rPr>
              <a:t>Length: 2 m</a:t>
            </a:r>
          </a:p>
          <a:p>
            <a:r>
              <a:rPr lang="en-US" sz="1600" b="0" dirty="0">
                <a:latin typeface="Consolas" panose="020B0609020204030204" pitchFamily="49" charset="0"/>
              </a:rPr>
              <a:t>Type: Copper cable- </a:t>
            </a:r>
            <a:r>
              <a:rPr lang="en-US" sz="1600" b="0" dirty="0" err="1">
                <a:latin typeface="Consolas" panose="020B0609020204030204" pitchFamily="49" charset="0"/>
              </a:rPr>
              <a:t>unequalized</a:t>
            </a:r>
            <a:endParaRPr lang="en-US" sz="1600" b="0" dirty="0">
              <a:latin typeface="Consolas" panose="020B0609020204030204" pitchFamily="49" charset="0"/>
            </a:endParaRPr>
          </a:p>
          <a:p>
            <a:r>
              <a:rPr lang="en-US" sz="1600" b="0" dirty="0" err="1">
                <a:latin typeface="Consolas" panose="020B0609020204030204" pitchFamily="49" charset="0"/>
              </a:rPr>
              <a:t>SupportedSpeed</a:t>
            </a:r>
            <a:r>
              <a:rPr lang="en-US" sz="1600" b="0" dirty="0">
                <a:latin typeface="Consolas" panose="020B0609020204030204" pitchFamily="49" charset="0"/>
              </a:rPr>
              <a:t>: SDR/DDR/QDR/FDR/EDR</a:t>
            </a:r>
          </a:p>
          <a:p>
            <a:r>
              <a:rPr lang="en-US" sz="1600" b="0" dirty="0">
                <a:latin typeface="Consolas" panose="020B0609020204030204" pitchFamily="49" charset="0"/>
              </a:rPr>
              <a:t>Temperature: N/A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CD38399-5860-4CC9-93E8-5E862833E462}"/>
              </a:ext>
            </a:extLst>
          </p:cNvPr>
          <p:cNvSpPr/>
          <p:nvPr/>
        </p:nvSpPr>
        <p:spPr>
          <a:xfrm>
            <a:off x="836651" y="1638300"/>
            <a:ext cx="3102131" cy="338554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sz="1600" b="0" dirty="0" err="1">
                <a:latin typeface="Consolas" panose="020B0609020204030204" pitchFamily="49" charset="0"/>
              </a:rPr>
              <a:t>ibdiagnet</a:t>
            </a:r>
            <a:r>
              <a:rPr lang="en-US" sz="1600" b="0" dirty="0">
                <a:latin typeface="Consolas" panose="020B0609020204030204" pitchFamily="49" charset="0"/>
              </a:rPr>
              <a:t> --</a:t>
            </a:r>
            <a:r>
              <a:rPr lang="en-US" sz="1600" b="0" dirty="0" err="1">
                <a:latin typeface="Consolas" panose="020B0609020204030204" pitchFamily="49" charset="0"/>
              </a:rPr>
              <a:t>get_cable_info</a:t>
            </a:r>
            <a:endParaRPr lang="en-US" sz="1600" b="0" dirty="0">
              <a:latin typeface="Consolas" panose="020B0609020204030204" pitchFamily="49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082067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69C5D50-EDDF-413E-BCF7-515611B60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err="1"/>
              <a:t>Net_dump</a:t>
            </a:r>
            <a:r>
              <a:rPr lang="en-US" sz="4000" dirty="0"/>
              <a:t> provides Fabric regenerated data</a:t>
            </a:r>
            <a:br>
              <a:rPr lang="en-US" sz="2800" dirty="0"/>
            </a:br>
            <a:r>
              <a:rPr lang="en-US" sz="2400" dirty="0"/>
              <a:t> Following Detected Errors</a:t>
            </a:r>
            <a:endParaRPr lang="en-US" sz="28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8424198-9163-429C-AC3D-C5AD4E17D0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B1086-FBD2-4597-9255-E2A7F86B3AE5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F56D87-DB50-437A-8431-B54DAECA0BFC}"/>
              </a:ext>
            </a:extLst>
          </p:cNvPr>
          <p:cNvSpPr/>
          <p:nvPr/>
        </p:nvSpPr>
        <p:spPr>
          <a:xfrm>
            <a:off x="254453" y="2053367"/>
            <a:ext cx="16892337" cy="44319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0" dirty="0">
                <a:solidFill>
                  <a:srgbClr val="52525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[root@mtlacad01 ~]# cat </a:t>
            </a:r>
            <a:r>
              <a:rPr lang="en-US" sz="1600" b="0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/var/</a:t>
            </a:r>
            <a:r>
              <a:rPr lang="en-US" sz="1600" b="0" dirty="0" err="1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tmp</a:t>
            </a:r>
            <a:r>
              <a:rPr lang="en-US" sz="1600" b="0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/ibdiagnet2/ibdiagnet2.net_dump&gt;</a:t>
            </a:r>
            <a:r>
              <a:rPr lang="en-US" sz="16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52525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sz="1600" b="0" dirty="0" err="1">
                <a:solidFill>
                  <a:srgbClr val="52525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tmp</a:t>
            </a:r>
            <a:r>
              <a:rPr lang="en-US" sz="1600" b="0" dirty="0">
                <a:solidFill>
                  <a:srgbClr val="52525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sz="1600" b="0" dirty="0" err="1">
                <a:solidFill>
                  <a:srgbClr val="52525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net_dump</a:t>
            </a:r>
            <a:endParaRPr lang="en-US" sz="1600" b="0" dirty="0">
              <a:solidFill>
                <a:srgbClr val="52525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1400" b="0" dirty="0">
              <a:solidFill>
                <a:srgbClr val="52525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52525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"MF0;IBLEAF03:MQM8700/U1", Mellanox, 0x1c34da030053828c, LID 12</a:t>
            </a:r>
          </a:p>
          <a:p>
            <a:r>
              <a:rPr lang="en-US" sz="1400" b="0" dirty="0">
                <a:solidFill>
                  <a:srgbClr val="52525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#  : IB# : Sta  : </a:t>
            </a:r>
            <a:r>
              <a:rPr lang="en-US" sz="1400" b="0" dirty="0" err="1">
                <a:solidFill>
                  <a:srgbClr val="52525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PhysSta</a:t>
            </a:r>
            <a:r>
              <a:rPr lang="en-US" sz="1400" b="0" dirty="0">
                <a:solidFill>
                  <a:srgbClr val="52525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: MTU : LWA  : LSA   : </a:t>
            </a:r>
            <a:r>
              <a:rPr lang="en-US" sz="1400" dirty="0">
                <a:solidFill>
                  <a:srgbClr val="52525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FEC mode</a:t>
            </a:r>
            <a:r>
              <a:rPr lang="en-US" sz="1400" b="0" dirty="0">
                <a:solidFill>
                  <a:srgbClr val="52525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: </a:t>
            </a:r>
            <a:r>
              <a:rPr lang="en-US" sz="1400" dirty="0" err="1">
                <a:solidFill>
                  <a:srgbClr val="52525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Retran</a:t>
            </a:r>
            <a:r>
              <a:rPr lang="en-US" sz="1400" b="0" dirty="0">
                <a:solidFill>
                  <a:srgbClr val="52525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:  Neighbor </a:t>
            </a:r>
            <a:r>
              <a:rPr lang="en-US" sz="1400" b="0" dirty="0" err="1">
                <a:solidFill>
                  <a:srgbClr val="52525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Guid</a:t>
            </a:r>
            <a:r>
              <a:rPr lang="en-US" sz="1400" b="0" dirty="0">
                <a:solidFill>
                  <a:srgbClr val="52525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: N#  : NLID : Neighbor Desc</a:t>
            </a:r>
            <a:br>
              <a:rPr lang="en-US" sz="1400" b="0" dirty="0">
                <a:solidFill>
                  <a:srgbClr val="52525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US" sz="1400" b="0" dirty="0">
              <a:solidFill>
                <a:srgbClr val="52525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52525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1  : 1   : ACT  : LINK UP :  5  :  4x  : 50    : </a:t>
            </a:r>
            <a:r>
              <a:rPr lang="en-US" sz="1400" b="0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MLNX_RS_544_514_PLR</a:t>
            </a:r>
            <a:r>
              <a:rPr lang="en-US" sz="1400" b="0" dirty="0">
                <a:solidFill>
                  <a:srgbClr val="52525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: NO-RTR : 0x1c34da030060cde8 : 1   : 1    : "mtlacad03 HCA-1“</a:t>
            </a:r>
            <a:br>
              <a:rPr lang="en-US" sz="1400" b="0" dirty="0">
                <a:solidFill>
                  <a:srgbClr val="52525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US" sz="1400" b="0" dirty="0">
              <a:solidFill>
                <a:srgbClr val="52525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52525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3  : 3   : DOWN : POLL    : N/A : N/A  : N/A   : N/A                 : N/A    :                    :     :      :</a:t>
            </a:r>
            <a:br>
              <a:rPr lang="en-US" sz="1400" b="0" dirty="0">
                <a:solidFill>
                  <a:srgbClr val="52525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US" sz="1400" b="0" dirty="0">
              <a:solidFill>
                <a:srgbClr val="52525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52525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4  : 4   : ACT  : LINK UP :  5  :  4x  : 50    : </a:t>
            </a:r>
            <a:r>
              <a:rPr lang="en-US" sz="1400" b="0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MLNX_RS_544_514_PLR</a:t>
            </a:r>
            <a:r>
              <a:rPr lang="en-US" sz="14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52525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NO-RTR : 0x1c34da030060cdc8 : 1   : 22   : "mtlacad04 HCA-1“</a:t>
            </a:r>
          </a:p>
          <a:p>
            <a:endParaRPr lang="en-US" sz="1400" b="0" dirty="0">
              <a:solidFill>
                <a:srgbClr val="52525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52525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"MF0;IBLF09:MSB7700/U1", Mellanox, 0x7cfe9003009a0490, LID 15</a:t>
            </a:r>
          </a:p>
          <a:p>
            <a:r>
              <a:rPr lang="en-US" sz="1400" b="0" dirty="0">
                <a:solidFill>
                  <a:srgbClr val="52525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#  : IB# : Sta  : </a:t>
            </a:r>
            <a:r>
              <a:rPr lang="en-US" sz="1400" b="0" dirty="0" err="1">
                <a:solidFill>
                  <a:srgbClr val="52525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PhysSta</a:t>
            </a:r>
            <a:r>
              <a:rPr lang="en-US" sz="1400" b="0" dirty="0">
                <a:solidFill>
                  <a:srgbClr val="52525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: MTU : LWA  : LSA   : </a:t>
            </a:r>
            <a:r>
              <a:rPr lang="en-US" sz="1400" dirty="0">
                <a:solidFill>
                  <a:srgbClr val="52525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FEC mode</a:t>
            </a:r>
            <a:r>
              <a:rPr lang="en-US" sz="1400" b="0" dirty="0">
                <a:solidFill>
                  <a:srgbClr val="52525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: </a:t>
            </a:r>
            <a:r>
              <a:rPr lang="en-US" sz="1400" dirty="0" err="1">
                <a:solidFill>
                  <a:srgbClr val="52525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Retran</a:t>
            </a:r>
            <a:r>
              <a:rPr lang="en-US" sz="1400" b="0" dirty="0">
                <a:solidFill>
                  <a:srgbClr val="52525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:    Neighbor </a:t>
            </a:r>
            <a:r>
              <a:rPr lang="en-US" sz="1400" b="0" dirty="0" err="1">
                <a:solidFill>
                  <a:srgbClr val="52525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Guid</a:t>
            </a:r>
            <a:r>
              <a:rPr lang="en-US" sz="1400" b="0" dirty="0">
                <a:solidFill>
                  <a:srgbClr val="52525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: N#  : NLID : Neighbor Description</a:t>
            </a:r>
            <a:br>
              <a:rPr lang="en-US" sz="1400" b="0" dirty="0">
                <a:solidFill>
                  <a:srgbClr val="52525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US" sz="1400" b="0" dirty="0">
              <a:solidFill>
                <a:srgbClr val="52525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52525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1  : 1   : ACT  : LINK UP : 5   : 4x   : 25    : STD-LL-RS           : NO-RTR : 0x1c34da030060cf01 : 1   : 9    : "mtlacad01 HCA-2“</a:t>
            </a:r>
            <a:br>
              <a:rPr lang="en-US" sz="1400" b="0" dirty="0">
                <a:solidFill>
                  <a:srgbClr val="52525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US" sz="1400" b="0" dirty="0">
              <a:solidFill>
                <a:srgbClr val="52525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52525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2  : 2   : ACT  : LINK UP : 5   : 4x   : 25    : STD-LL-RS           : NO-RTR : 0x1c34da030060cd29 : 1   : 23   : "mtlacad02 HCA-2“</a:t>
            </a:r>
            <a:br>
              <a:rPr lang="en-US" sz="1400" b="0" dirty="0">
                <a:solidFill>
                  <a:srgbClr val="52525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US" sz="1400" b="0" dirty="0">
              <a:solidFill>
                <a:srgbClr val="52525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52525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11  : 11  : ACT  : LINK UP : 5   : 4x   : 25    : NO-FEC              : NO-RTR : 0x7cfe9003009a0450 : 11  : 10   : "MF0;IBSP07:MSB7700/U1"</a:t>
            </a:r>
          </a:p>
          <a:p>
            <a:endParaRPr lang="en-US" sz="1400" b="0" dirty="0">
              <a:solidFill>
                <a:srgbClr val="52525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C328417-62B7-455B-A727-4B618D710908}"/>
              </a:ext>
            </a:extLst>
          </p:cNvPr>
          <p:cNvSpPr/>
          <p:nvPr/>
        </p:nvSpPr>
        <p:spPr>
          <a:xfrm>
            <a:off x="254453" y="1927685"/>
            <a:ext cx="14020348" cy="5700254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wrap="square">
            <a:spAutoFit/>
          </a:bodyPr>
          <a:lstStyle/>
          <a:p>
            <a:endParaRPr lang="en-US" sz="1600" b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621247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0F11282-6A28-4152-9BC7-7749B1F501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326" y="536126"/>
            <a:ext cx="10996134" cy="677713"/>
          </a:xfrm>
        </p:spPr>
        <p:txBody>
          <a:bodyPr/>
          <a:lstStyle/>
          <a:p>
            <a:r>
              <a:rPr lang="en-US" sz="4400" dirty="0" err="1"/>
              <a:t>Perfquery</a:t>
            </a:r>
            <a:r>
              <a:rPr lang="en-US" sz="4400" dirty="0"/>
              <a:t> &amp; congestion index calculation 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8294C38-EA8E-4907-8495-1D0DE8D351E7}"/>
              </a:ext>
            </a:extLst>
          </p:cNvPr>
          <p:cNvGrpSpPr/>
          <p:nvPr/>
        </p:nvGrpSpPr>
        <p:grpSpPr>
          <a:xfrm>
            <a:off x="767326" y="1638300"/>
            <a:ext cx="7315200" cy="4083248"/>
            <a:chOff x="767326" y="1540188"/>
            <a:chExt cx="7315200" cy="408324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47B3594-9837-4E78-983A-2CD8DDDCC72D}"/>
                </a:ext>
              </a:extLst>
            </p:cNvPr>
            <p:cNvSpPr/>
            <p:nvPr/>
          </p:nvSpPr>
          <p:spPr>
            <a:xfrm>
              <a:off x="767326" y="1540188"/>
              <a:ext cx="7315200" cy="1323439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sz="1600" b="0" dirty="0">
                  <a:latin typeface="Consolas" panose="020B0609020204030204" pitchFamily="49" charset="0"/>
                  <a:cs typeface="Consolas" panose="020B0609020204030204" pitchFamily="49" charset="0"/>
                </a:rPr>
                <a:t>[root@mtlacad01 ~]# </a:t>
              </a:r>
              <a:r>
                <a:rPr lang="en-US" sz="16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perfquery</a:t>
              </a:r>
              <a:endParaRPr lang="en-US" sz="16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1600" b="0" dirty="0">
                  <a:latin typeface="Consolas" panose="020B0609020204030204" pitchFamily="49" charset="0"/>
                  <a:cs typeface="Consolas" panose="020B0609020204030204" pitchFamily="49" charset="0"/>
                </a:rPr>
                <a:t># Port counters: Lid 20 port 1 (</a:t>
              </a:r>
              <a:r>
                <a:rPr lang="en-US" sz="1600" b="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CapMask</a:t>
              </a:r>
              <a:r>
                <a:rPr lang="en-US" sz="1600" b="0" dirty="0">
                  <a:latin typeface="Consolas" panose="020B0609020204030204" pitchFamily="49" charset="0"/>
                  <a:cs typeface="Consolas" panose="020B0609020204030204" pitchFamily="49" charset="0"/>
                </a:rPr>
                <a:t>: 0x5A00)</a:t>
              </a:r>
            </a:p>
            <a:p>
              <a:r>
                <a:rPr lang="en-US" sz="1600" b="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PortSelect</a:t>
              </a:r>
              <a:r>
                <a:rPr lang="en-US" sz="1600" b="0" dirty="0">
                  <a:latin typeface="Consolas" panose="020B0609020204030204" pitchFamily="49" charset="0"/>
                  <a:cs typeface="Consolas" panose="020B0609020204030204" pitchFamily="49" charset="0"/>
                </a:rPr>
                <a:t>:......................1</a:t>
              </a:r>
            </a:p>
            <a:p>
              <a:r>
                <a:rPr lang="en-US" sz="1600" b="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CounterSelect</a:t>
              </a:r>
              <a:r>
                <a:rPr lang="en-US" sz="1600" b="0" dirty="0">
                  <a:latin typeface="Consolas" panose="020B0609020204030204" pitchFamily="49" charset="0"/>
                  <a:cs typeface="Consolas" panose="020B0609020204030204" pitchFamily="49" charset="0"/>
                </a:rPr>
                <a:t>:...................0x0000</a:t>
              </a:r>
            </a:p>
            <a:p>
              <a:r>
                <a:rPr lang="en-US" sz="1600" b="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SymbolErrorCounter</a:t>
              </a:r>
              <a:r>
                <a:rPr lang="en-US" sz="1600" b="0" dirty="0">
                  <a:latin typeface="Consolas" panose="020B0609020204030204" pitchFamily="49" charset="0"/>
                  <a:cs typeface="Consolas" panose="020B0609020204030204" pitchFamily="49" charset="0"/>
                </a:rPr>
                <a:t>:..............0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284319E-B640-40D0-9B63-9DD6529064CA}"/>
                </a:ext>
              </a:extLst>
            </p:cNvPr>
            <p:cNvSpPr/>
            <p:nvPr/>
          </p:nvSpPr>
          <p:spPr>
            <a:xfrm>
              <a:off x="767326" y="3315112"/>
              <a:ext cx="7315200" cy="2308324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sz="1600" b="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LocalLinkIntegrityErrors</a:t>
              </a:r>
              <a:r>
                <a:rPr lang="en-US" sz="1600" b="0" dirty="0">
                  <a:latin typeface="Consolas" panose="020B0609020204030204" pitchFamily="49" charset="0"/>
                  <a:cs typeface="Consolas" panose="020B0609020204030204" pitchFamily="49" charset="0"/>
                </a:rPr>
                <a:t>:........0</a:t>
              </a:r>
            </a:p>
            <a:p>
              <a:r>
                <a:rPr lang="en-US" sz="1600" b="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ExcessiveBufferOverrunErrors</a:t>
              </a:r>
              <a:r>
                <a:rPr lang="en-US" sz="1600" b="0" dirty="0">
                  <a:latin typeface="Consolas" panose="020B0609020204030204" pitchFamily="49" charset="0"/>
                  <a:cs typeface="Consolas" panose="020B0609020204030204" pitchFamily="49" charset="0"/>
                </a:rPr>
                <a:t>:....0</a:t>
              </a:r>
            </a:p>
            <a:p>
              <a:r>
                <a:rPr lang="en-US" sz="1600" b="0" dirty="0">
                  <a:latin typeface="Consolas" panose="020B0609020204030204" pitchFamily="49" charset="0"/>
                  <a:cs typeface="Consolas" panose="020B0609020204030204" pitchFamily="49" charset="0"/>
                </a:rPr>
                <a:t>QP1Dropped:......................0</a:t>
              </a:r>
            </a:p>
            <a:p>
              <a:r>
                <a:rPr lang="en-US" sz="1600" b="0" dirty="0">
                  <a:latin typeface="Consolas" panose="020B0609020204030204" pitchFamily="49" charset="0"/>
                  <a:cs typeface="Consolas" panose="020B0609020204030204" pitchFamily="49" charset="0"/>
                </a:rPr>
                <a:t>VL15Dropped:.....................0</a:t>
              </a:r>
            </a:p>
            <a:p>
              <a:r>
                <a:rPr lang="en-US" sz="1600" b="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PortXmitData</a:t>
              </a:r>
              <a:r>
                <a:rPr lang="en-US" sz="1600" b="0" dirty="0">
                  <a:latin typeface="Consolas" panose="020B0609020204030204" pitchFamily="49" charset="0"/>
                  <a:cs typeface="Consolas" panose="020B0609020204030204" pitchFamily="49" charset="0"/>
                </a:rPr>
                <a:t>:....................7064064</a:t>
              </a:r>
            </a:p>
            <a:p>
              <a:r>
                <a:rPr lang="en-US" sz="1600" b="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PortRcvData</a:t>
              </a:r>
              <a:r>
                <a:rPr lang="en-US" sz="1600" b="0" dirty="0">
                  <a:latin typeface="Consolas" panose="020B0609020204030204" pitchFamily="49" charset="0"/>
                  <a:cs typeface="Consolas" panose="020B0609020204030204" pitchFamily="49" charset="0"/>
                </a:rPr>
                <a:t>:.....................6380064</a:t>
              </a:r>
            </a:p>
            <a:p>
              <a:r>
                <a:rPr lang="en-US" sz="1600" b="0" dirty="0" err="1">
                  <a:solidFill>
                    <a:schemeClr val="tx1">
                      <a:lumMod val="85000"/>
                      <a:lumOff val="15000"/>
                    </a:schemeClr>
                  </a:solidFill>
                  <a:highlight>
                    <a:srgbClr val="C0C0C0"/>
                  </a:highlight>
                  <a:latin typeface="Consolas" panose="020B0609020204030204" pitchFamily="49" charset="0"/>
                  <a:cs typeface="Consolas" panose="020B0609020204030204" pitchFamily="49" charset="0"/>
                </a:rPr>
                <a:t>PortXmitPkts</a:t>
              </a:r>
              <a:r>
                <a:rPr lang="en-US" sz="1600" b="0" dirty="0">
                  <a:solidFill>
                    <a:schemeClr val="tx1">
                      <a:lumMod val="85000"/>
                      <a:lumOff val="15000"/>
                    </a:schemeClr>
                  </a:solidFill>
                  <a:highlight>
                    <a:srgbClr val="C0C0C0"/>
                  </a:highlight>
                  <a:latin typeface="Consolas" panose="020B0609020204030204" pitchFamily="49" charset="0"/>
                  <a:cs typeface="Consolas" panose="020B0609020204030204" pitchFamily="49" charset="0"/>
                </a:rPr>
                <a:t>:....................98112866</a:t>
              </a:r>
            </a:p>
            <a:p>
              <a:r>
                <a:rPr lang="en-US" sz="1600" b="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PortRcvPkts</a:t>
              </a:r>
              <a:r>
                <a:rPr lang="en-US" sz="1600" b="0" dirty="0">
                  <a:latin typeface="Consolas" panose="020B0609020204030204" pitchFamily="49" charset="0"/>
                  <a:cs typeface="Consolas" panose="020B0609020204030204" pitchFamily="49" charset="0"/>
                </a:rPr>
                <a:t>:.....................88612</a:t>
              </a:r>
            </a:p>
            <a:p>
              <a:r>
                <a:rPr lang="en-US" sz="1600" b="0" dirty="0" err="1">
                  <a:solidFill>
                    <a:schemeClr val="tx1">
                      <a:lumMod val="85000"/>
                      <a:lumOff val="15000"/>
                    </a:schemeClr>
                  </a:solidFill>
                  <a:highlight>
                    <a:srgbClr val="C0C0C0"/>
                  </a:highlight>
                  <a:latin typeface="Consolas" panose="020B0609020204030204" pitchFamily="49" charset="0"/>
                  <a:cs typeface="Consolas" panose="020B0609020204030204" pitchFamily="49" charset="0"/>
                </a:rPr>
                <a:t>PortXmitWait</a:t>
              </a:r>
              <a:r>
                <a:rPr lang="en-US" sz="1600" b="0" dirty="0">
                  <a:solidFill>
                    <a:schemeClr val="tx1">
                      <a:lumMod val="85000"/>
                      <a:lumOff val="15000"/>
                    </a:schemeClr>
                  </a:solidFill>
                  <a:highlight>
                    <a:srgbClr val="C0C0C0"/>
                  </a:highlight>
                  <a:latin typeface="Consolas" panose="020B0609020204030204" pitchFamily="49" charset="0"/>
                  <a:cs typeface="Consolas" panose="020B0609020204030204" pitchFamily="49" charset="0"/>
                </a:rPr>
                <a:t>:....................25888</a:t>
              </a: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88437D8A-DCC6-41A8-9162-4CCC244E31EA}"/>
              </a:ext>
            </a:extLst>
          </p:cNvPr>
          <p:cNvSpPr/>
          <p:nvPr/>
        </p:nvSpPr>
        <p:spPr>
          <a:xfrm>
            <a:off x="767327" y="3413224"/>
            <a:ext cx="6878074" cy="2666588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wrap="square">
            <a:spAutoFit/>
          </a:bodyPr>
          <a:lstStyle/>
          <a:p>
            <a:endParaRPr lang="en-US" sz="1600" b="0" dirty="0">
              <a:latin typeface="Consolas" panose="020B0609020204030204" pitchFamily="49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20C842F-BB1A-46C6-A4E7-289608F491DA}"/>
              </a:ext>
            </a:extLst>
          </p:cNvPr>
          <p:cNvSpPr/>
          <p:nvPr/>
        </p:nvSpPr>
        <p:spPr>
          <a:xfrm>
            <a:off x="767326" y="1638300"/>
            <a:ext cx="6878074" cy="1660212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wrap="square">
            <a:spAutoFit/>
          </a:bodyPr>
          <a:lstStyle/>
          <a:p>
            <a:endParaRPr lang="en-US" sz="1600" b="0" dirty="0">
              <a:latin typeface="Consolas" panose="020B0609020204030204" pitchFamily="49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028149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AAC0545-1651-4976-9DB1-3437B8A368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Scheduled Fabric Scan Task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349225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Ibdiagnet</a:t>
            </a:r>
            <a:r>
              <a:rPr lang="en-US" dirty="0"/>
              <a:t> and </a:t>
            </a:r>
            <a:r>
              <a:rPr lang="en-US" dirty="0" err="1"/>
              <a:t>crontab</a:t>
            </a:r>
            <a:r>
              <a:rPr lang="en-US" dirty="0"/>
              <a:t> Tools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In the following slides, you will learn how to perform a routine background job of the </a:t>
            </a:r>
            <a:r>
              <a:rPr lang="en-US" sz="2000" b="1" dirty="0" err="1"/>
              <a:t>ibdiagnet</a:t>
            </a:r>
            <a:r>
              <a:rPr lang="en-US" sz="2000" b="1" dirty="0"/>
              <a:t> </a:t>
            </a:r>
            <a:r>
              <a:rPr lang="en-US" sz="2000" dirty="0"/>
              <a:t>utility using the </a:t>
            </a:r>
            <a:r>
              <a:rPr lang="en-US" sz="2000" b="1" dirty="0" err="1"/>
              <a:t>crontab</a:t>
            </a:r>
            <a:r>
              <a:rPr lang="en-US" sz="2000" dirty="0"/>
              <a:t> tool</a:t>
            </a:r>
          </a:p>
          <a:p>
            <a:r>
              <a:rPr lang="en-US" sz="2000" dirty="0" err="1"/>
              <a:t>ibdiagnet</a:t>
            </a:r>
            <a:endParaRPr lang="en-US" sz="2000" dirty="0"/>
          </a:p>
          <a:p>
            <a:pPr lvl="1"/>
            <a:r>
              <a:rPr lang="en-US" sz="1800" dirty="0"/>
              <a:t>Scans the fabric </a:t>
            </a:r>
          </a:p>
          <a:p>
            <a:pPr lvl="1"/>
            <a:r>
              <a:rPr lang="en-US" sz="1800" dirty="0"/>
              <a:t>Extracts all the available information regarding connectivity and devices</a:t>
            </a:r>
          </a:p>
          <a:p>
            <a:pPr lvl="1"/>
            <a:r>
              <a:rPr lang="en-US" sz="1800" dirty="0"/>
              <a:t>It then produces log files in the output directory</a:t>
            </a:r>
            <a:endParaRPr lang="en-US" sz="1800" b="1" dirty="0"/>
          </a:p>
          <a:p>
            <a:r>
              <a:rPr lang="en-US" sz="2000" dirty="0" err="1"/>
              <a:t>crontab</a:t>
            </a:r>
            <a:endParaRPr lang="en-US" sz="2000" dirty="0"/>
          </a:p>
          <a:p>
            <a:pPr lvl="1"/>
            <a:r>
              <a:rPr lang="en-US" sz="1800" dirty="0"/>
              <a:t>Time-based job scheduler in Unix-like computer operating systems</a:t>
            </a:r>
          </a:p>
          <a:p>
            <a:pPr lvl="1"/>
            <a:r>
              <a:rPr lang="en-US" sz="1800" dirty="0"/>
              <a:t>Used to schedule jobs (commands or shell scripts) to run periodically at fixed times, dates, or intervals</a:t>
            </a:r>
          </a:p>
          <a:p>
            <a:endParaRPr lang="en-US" sz="2000" b="1" dirty="0"/>
          </a:p>
          <a:p>
            <a:r>
              <a:rPr lang="en-US" sz="2000" b="1" dirty="0"/>
              <a:t>Important notice: </a:t>
            </a:r>
            <a:r>
              <a:rPr lang="en-US" sz="2000" dirty="0"/>
              <a:t>running fabric scan on the background on production environment may load </a:t>
            </a:r>
            <a:br>
              <a:rPr lang="en-US" sz="2000" dirty="0"/>
            </a:br>
            <a:r>
              <a:rPr lang="en-US" sz="2000" dirty="0"/>
              <a:t>and affect production traffic/congestion </a:t>
            </a:r>
          </a:p>
          <a:p>
            <a:endParaRPr lang="en-US" sz="20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678343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Fabric Scan Scheduled Task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/>
          <a:srcRect b="6567"/>
          <a:stretch/>
        </p:blipFill>
        <p:spPr>
          <a:xfrm>
            <a:off x="878713" y="1638301"/>
            <a:ext cx="5867400" cy="73866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573685" y="1832962"/>
            <a:ext cx="5609905" cy="400110"/>
          </a:xfrm>
          <a:prstGeom prst="rect">
            <a:avLst/>
          </a:prstGeom>
          <a:noFill/>
          <a:ln w="12700">
            <a:solidFill>
              <a:srgbClr val="525252"/>
            </a:solidFill>
          </a:ln>
        </p:spPr>
        <p:txBody>
          <a:bodyPr wrap="square" lIns="91440" tIns="91440" rIns="91440" bIns="91440" rtlCol="0" anchor="ctr" anchorCtr="0">
            <a:spAutoFit/>
          </a:bodyPr>
          <a:lstStyle/>
          <a:p>
            <a:r>
              <a:rPr lang="en-US" sz="1400" b="0" dirty="0">
                <a:latin typeface="DIN Pro Regular" panose="020B0504020101020102" pitchFamily="34" charset="0"/>
                <a:cs typeface="DIN Pro Regular" panose="020B0504020101020102" pitchFamily="34" charset="0"/>
              </a:rPr>
              <a:t>Type the command </a:t>
            </a:r>
            <a:r>
              <a:rPr 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crontab</a:t>
            </a: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–e</a:t>
            </a:r>
            <a:r>
              <a:rPr lang="en-US" sz="1400" b="0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C0C0C0"/>
                </a:highlight>
                <a:latin typeface="Calibri" panose="020F0502020204030204" pitchFamily="34" charset="0"/>
              </a:rPr>
              <a:t> </a:t>
            </a:r>
            <a:r>
              <a:rPr lang="en-US" sz="1400" b="0" dirty="0">
                <a:latin typeface="DIN Pro Regular" panose="020B0504020101020102" pitchFamily="34" charset="0"/>
                <a:cs typeface="DIN Pro Regular" panose="020B0504020101020102" pitchFamily="34" charset="0"/>
              </a:rPr>
              <a:t>to enter the </a:t>
            </a:r>
            <a:r>
              <a:rPr lang="en-US" sz="1400" b="0" dirty="0" err="1">
                <a:latin typeface="DIN Pro Regular" panose="020B0504020101020102" pitchFamily="34" charset="0"/>
                <a:cs typeface="DIN Pro Regular" panose="020B0504020101020102" pitchFamily="34" charset="0"/>
              </a:rPr>
              <a:t>crontab</a:t>
            </a:r>
            <a:r>
              <a:rPr lang="en-US" sz="1400" b="0" dirty="0">
                <a:latin typeface="DIN Pro Regular" panose="020B0504020101020102" pitchFamily="34" charset="0"/>
                <a:cs typeface="DIN Pro Regular" panose="020B0504020101020102" pitchFamily="34" charset="0"/>
              </a:rPr>
              <a:t> editor mode.</a:t>
            </a:r>
          </a:p>
        </p:txBody>
      </p:sp>
      <p:cxnSp>
        <p:nvCxnSpPr>
          <p:cNvPr id="12" name="Straight Arrow Connector 11"/>
          <p:cNvCxnSpPr>
            <a:cxnSpLocks/>
            <a:stCxn id="10" idx="1"/>
          </p:cNvCxnSpPr>
          <p:nvPr/>
        </p:nvCxnSpPr>
        <p:spPr bwMode="auto">
          <a:xfrm flipH="1" flipV="1">
            <a:off x="7250939" y="2022091"/>
            <a:ext cx="1322746" cy="10926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accent3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4" name="TextBox 13"/>
          <p:cNvSpPr txBox="1"/>
          <p:nvPr/>
        </p:nvSpPr>
        <p:spPr>
          <a:xfrm>
            <a:off x="8573685" y="2680160"/>
            <a:ext cx="5609905" cy="1261884"/>
          </a:xfrm>
          <a:prstGeom prst="rect">
            <a:avLst/>
          </a:prstGeom>
          <a:noFill/>
          <a:ln w="12700">
            <a:solidFill>
              <a:srgbClr val="525252"/>
            </a:solidFill>
          </a:ln>
        </p:spPr>
        <p:txBody>
          <a:bodyPr wrap="square" lIns="91440" tIns="91440" rIns="91440" bIns="91440" rtlCol="0" anchor="ctr" anchorCtr="0">
            <a:spAutoFit/>
          </a:bodyPr>
          <a:lstStyle/>
          <a:p>
            <a:r>
              <a:rPr lang="en-US" sz="1400" b="0" dirty="0">
                <a:latin typeface="DIN Pro Regular" panose="020B0504020101020102" pitchFamily="34" charset="0"/>
                <a:cs typeface="DIN Pro Regular" panose="020B0504020101020102" pitchFamily="34" charset="0"/>
              </a:rPr>
              <a:t>Type the </a:t>
            </a:r>
            <a:r>
              <a:rPr lang="en-US" sz="1400" b="0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C0C0C0"/>
                </a:highlight>
                <a:latin typeface="DIN Pro Regular" panose="020B0504020101020102" pitchFamily="34" charset="0"/>
                <a:cs typeface="DIN Pro Regular" panose="020B0504020101020102" pitchFamily="34" charset="0"/>
              </a:rPr>
              <a:t>command </a:t>
            </a: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@hourly </a:t>
            </a:r>
            <a:r>
              <a:rPr 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ibdiagnet</a:t>
            </a: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–o /var/</a:t>
            </a:r>
            <a:r>
              <a:rPr 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tmp</a:t>
            </a: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/ibdiagnet2/`date +\%F_\%M_\%H_\%S</a:t>
            </a:r>
            <a:r>
              <a:rPr lang="en-US" sz="1400" b="0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`</a:t>
            </a:r>
          </a:p>
          <a:p>
            <a:r>
              <a:rPr lang="en-US" sz="1400" b="0" dirty="0">
                <a:latin typeface="DIN Pro Regular" panose="020B0504020101020102" pitchFamily="34" charset="0"/>
                <a:cs typeface="DIN Pro Regular" panose="020B0504020101020102" pitchFamily="34" charset="0"/>
              </a:rPr>
              <a:t>Notice that you must leave a blank line below the command in the </a:t>
            </a:r>
            <a:r>
              <a:rPr lang="en-US" sz="1400" b="0" dirty="0" err="1">
                <a:latin typeface="DIN Pro Regular" panose="020B0504020101020102" pitchFamily="34" charset="0"/>
                <a:cs typeface="DIN Pro Regular" panose="020B0504020101020102" pitchFamily="34" charset="0"/>
              </a:rPr>
              <a:t>crontab</a:t>
            </a:r>
            <a:r>
              <a:rPr lang="en-US" sz="1400" b="0" dirty="0">
                <a:latin typeface="DIN Pro Regular" panose="020B0504020101020102" pitchFamily="34" charset="0"/>
                <a:cs typeface="DIN Pro Regular" panose="020B0504020101020102" pitchFamily="34" charset="0"/>
              </a:rPr>
              <a:t> editor mode. The scheduled job will not run unless you do so.</a:t>
            </a:r>
            <a:endParaRPr lang="en-US" sz="1400" b="0" dirty="0">
              <a:solidFill>
                <a:schemeClr val="accent5"/>
              </a:solidFill>
              <a:latin typeface="DIN Pro Regular" panose="020B0504020101020102" pitchFamily="34" charset="0"/>
              <a:cs typeface="DIN Pro Regular" panose="020B0504020101020102" pitchFamily="34" charset="0"/>
            </a:endParaRPr>
          </a:p>
        </p:txBody>
      </p:sp>
      <p:cxnSp>
        <p:nvCxnSpPr>
          <p:cNvPr id="15" name="Straight Arrow Connector 14"/>
          <p:cNvCxnSpPr>
            <a:stCxn id="14" idx="1"/>
            <a:endCxn id="18" idx="3"/>
          </p:cNvCxnSpPr>
          <p:nvPr/>
        </p:nvCxnSpPr>
        <p:spPr bwMode="auto">
          <a:xfrm flipH="1">
            <a:off x="7250938" y="3311102"/>
            <a:ext cx="1322747" cy="1275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accent3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8713" y="2931377"/>
            <a:ext cx="6372225" cy="762000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8573684" y="4312187"/>
            <a:ext cx="5609905" cy="830997"/>
          </a:xfrm>
          <a:prstGeom prst="rect">
            <a:avLst/>
          </a:prstGeom>
          <a:noFill/>
          <a:ln w="12700">
            <a:solidFill>
              <a:srgbClr val="525252"/>
            </a:solidFill>
          </a:ln>
        </p:spPr>
        <p:txBody>
          <a:bodyPr wrap="square" lIns="91440" tIns="91440" rIns="91440" bIns="91440" rtlCol="0" anchor="ctr" anchorCtr="0">
            <a:spAutoFit/>
          </a:bodyPr>
          <a:lstStyle/>
          <a:p>
            <a:r>
              <a:rPr lang="en-US" sz="1400" b="0" dirty="0">
                <a:latin typeface="DIN Pro Regular" panose="020B0504020101020102" pitchFamily="34" charset="0"/>
                <a:cs typeface="DIN Pro Regular" panose="020B0504020101020102" pitchFamily="34" charset="0"/>
              </a:rPr>
              <a:t>Type the command </a:t>
            </a:r>
            <a:r>
              <a:rPr 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crontab</a:t>
            </a: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–</a:t>
            </a:r>
            <a:r>
              <a:rPr 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C0C0C0"/>
                </a:highlight>
                <a:latin typeface="DIN Pro Regular" panose="020B0504020101020102" pitchFamily="34" charset="0"/>
                <a:cs typeface="DIN Pro Regular" panose="020B0504020101020102" pitchFamily="34" charset="0"/>
              </a:rPr>
              <a:t>i</a:t>
            </a:r>
            <a:r>
              <a:rPr lang="en-US" sz="1400" b="0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C0C0C0"/>
                </a:highlight>
                <a:latin typeface="DIN Pro Regular" panose="020B0504020101020102" pitchFamily="34" charset="0"/>
                <a:cs typeface="DIN Pro Regular" panose="020B0504020101020102" pitchFamily="34" charset="0"/>
              </a:rPr>
              <a:t> </a:t>
            </a:r>
            <a:r>
              <a:rPr lang="en-US" sz="1400" b="0" dirty="0">
                <a:latin typeface="DIN Pro Regular" panose="020B0504020101020102" pitchFamily="34" charset="0"/>
                <a:cs typeface="DIN Pro Regular" panose="020B0504020101020102" pitchFamily="34" charset="0"/>
              </a:rPr>
              <a:t>to view and validate the </a:t>
            </a:r>
            <a:r>
              <a:rPr lang="en-US" sz="1400" b="0" dirty="0" err="1">
                <a:latin typeface="DIN Pro Regular" panose="020B0504020101020102" pitchFamily="34" charset="0"/>
                <a:cs typeface="DIN Pro Regular" panose="020B0504020101020102" pitchFamily="34" charset="0"/>
              </a:rPr>
              <a:t>crontab’s</a:t>
            </a:r>
            <a:r>
              <a:rPr lang="en-US" sz="1400" b="0" dirty="0">
                <a:latin typeface="DIN Pro Regular" panose="020B0504020101020102" pitchFamily="34" charset="0"/>
                <a:cs typeface="DIN Pro Regular" panose="020B0504020101020102" pitchFamily="34" charset="0"/>
              </a:rPr>
              <a:t> content.</a:t>
            </a:r>
          </a:p>
          <a:p>
            <a:r>
              <a:rPr lang="en-US" sz="1400" b="0" dirty="0">
                <a:latin typeface="DIN Pro Regular" panose="020B0504020101020102" pitchFamily="34" charset="0"/>
                <a:cs typeface="DIN Pro Regular" panose="020B0504020101020102" pitchFamily="34" charset="0"/>
              </a:rPr>
              <a:t>The </a:t>
            </a:r>
            <a:r>
              <a:rPr lang="en-US" sz="1400" b="0" dirty="0" err="1">
                <a:latin typeface="DIN Pro Regular" panose="020B0504020101020102" pitchFamily="34" charset="0"/>
                <a:cs typeface="DIN Pro Regular" panose="020B0504020101020102" pitchFamily="34" charset="0"/>
              </a:rPr>
              <a:t>ibdiagnet</a:t>
            </a:r>
            <a:r>
              <a:rPr lang="en-US" sz="1400" b="0" dirty="0">
                <a:latin typeface="DIN Pro Regular" panose="020B0504020101020102" pitchFamily="34" charset="0"/>
                <a:cs typeface="DIN Pro Regular" panose="020B0504020101020102" pitchFamily="34" charset="0"/>
              </a:rPr>
              <a:t> will now run every single hour.</a:t>
            </a:r>
          </a:p>
        </p:txBody>
      </p:sp>
      <p:cxnSp>
        <p:nvCxnSpPr>
          <p:cNvPr id="25" name="Straight Arrow Connector 24"/>
          <p:cNvCxnSpPr>
            <a:cxnSpLocks/>
            <a:stCxn id="24" idx="1"/>
            <a:endCxn id="39" idx="3"/>
          </p:cNvCxnSpPr>
          <p:nvPr/>
        </p:nvCxnSpPr>
        <p:spPr bwMode="auto">
          <a:xfrm flipH="1" flipV="1">
            <a:off x="7250938" y="4724491"/>
            <a:ext cx="1322746" cy="3195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accent3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6"/>
          <a:srcRect b="51754"/>
          <a:stretch/>
        </p:blipFill>
        <p:spPr>
          <a:xfrm>
            <a:off x="878712" y="4461150"/>
            <a:ext cx="6219825" cy="533071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8573684" y="5731444"/>
            <a:ext cx="5609905" cy="830997"/>
          </a:xfrm>
          <a:prstGeom prst="rect">
            <a:avLst/>
          </a:prstGeom>
          <a:noFill/>
          <a:ln w="12700">
            <a:solidFill>
              <a:srgbClr val="525252"/>
            </a:solidFill>
          </a:ln>
        </p:spPr>
        <p:txBody>
          <a:bodyPr wrap="square" lIns="91440" tIns="91440" rIns="91440" bIns="91440" rtlCol="0" anchor="ctr" anchorCtr="0">
            <a:spAutoFit/>
          </a:bodyPr>
          <a:lstStyle/>
          <a:p>
            <a:r>
              <a:rPr lang="en-US" sz="1400" b="0" dirty="0">
                <a:latin typeface="DIN Pro Regular" panose="020B0504020101020102" pitchFamily="34" charset="0"/>
                <a:cs typeface="DIN Pro Regular" panose="020B0504020101020102" pitchFamily="34" charset="0"/>
              </a:rPr>
              <a:t>Enter the </a:t>
            </a:r>
            <a:r>
              <a:rPr lang="en-US" sz="1400" b="0" dirty="0" err="1">
                <a:latin typeface="Consolas" panose="020B0609020204030204" pitchFamily="49" charset="0"/>
              </a:rPr>
              <a:t>ibdiagnet</a:t>
            </a:r>
            <a:r>
              <a:rPr lang="en-US" sz="1400" b="0" dirty="0">
                <a:latin typeface="Calibri" panose="020F0502020204030204" pitchFamily="34" charset="0"/>
              </a:rPr>
              <a:t> </a:t>
            </a:r>
            <a:r>
              <a:rPr lang="en-US" sz="1400" b="0" dirty="0">
                <a:latin typeface="DIN Pro Regular" panose="020B0504020101020102" pitchFamily="34" charset="0"/>
                <a:cs typeface="DIN Pro Regular" panose="020B0504020101020102" pitchFamily="34" charset="0"/>
              </a:rPr>
              <a:t>folder and view its content.</a:t>
            </a:r>
          </a:p>
          <a:p>
            <a:r>
              <a:rPr lang="en-US" sz="1400" b="0" dirty="0">
                <a:latin typeface="DIN Pro Regular" panose="020B0504020101020102" pitchFamily="34" charset="0"/>
                <a:cs typeface="DIN Pro Regular" panose="020B0504020101020102" pitchFamily="34" charset="0"/>
              </a:rPr>
              <a:t>You can see that a new folder with the correct date and hour format has been created.</a:t>
            </a:r>
          </a:p>
        </p:txBody>
      </p:sp>
      <p:cxnSp>
        <p:nvCxnSpPr>
          <p:cNvPr id="29" name="Straight Arrow Connector 28"/>
          <p:cNvCxnSpPr/>
          <p:nvPr/>
        </p:nvCxnSpPr>
        <p:spPr bwMode="auto">
          <a:xfrm flipH="1" flipV="1">
            <a:off x="7659284" y="6146942"/>
            <a:ext cx="914400" cy="1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accent3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1" name="Rectangle 30"/>
          <p:cNvSpPr/>
          <p:nvPr/>
        </p:nvSpPr>
        <p:spPr>
          <a:xfrm>
            <a:off x="878712" y="5648708"/>
            <a:ext cx="73152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ts val="1800"/>
              </a:lnSpc>
            </a:pPr>
            <a:r>
              <a:rPr lang="en-US" sz="1300" b="0" dirty="0">
                <a:latin typeface="Consolas" panose="020B0609020204030204" pitchFamily="49" charset="0"/>
                <a:cs typeface="Consolas" panose="020B0609020204030204" pitchFamily="49" charset="0"/>
              </a:rPr>
              <a:t>[root@mtlacad02 ~]# cd /</a:t>
            </a:r>
            <a:r>
              <a:rPr lang="en-US" sz="1300" b="0" dirty="0" err="1">
                <a:latin typeface="Consolas" panose="020B0609020204030204" pitchFamily="49" charset="0"/>
                <a:cs typeface="Consolas" panose="020B0609020204030204" pitchFamily="49" charset="0"/>
              </a:rPr>
              <a:t>var</a:t>
            </a:r>
            <a:r>
              <a:rPr lang="en-US" sz="1300" b="0" dirty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sz="1300" b="0" dirty="0" err="1">
                <a:latin typeface="Consolas" panose="020B0609020204030204" pitchFamily="49" charset="0"/>
                <a:cs typeface="Consolas" panose="020B0609020204030204" pitchFamily="49" charset="0"/>
              </a:rPr>
              <a:t>tmp</a:t>
            </a:r>
            <a:r>
              <a:rPr lang="en-US" sz="1300" b="0" dirty="0">
                <a:latin typeface="Consolas" panose="020B0609020204030204" pitchFamily="49" charset="0"/>
                <a:cs typeface="Consolas" panose="020B0609020204030204" pitchFamily="49" charset="0"/>
              </a:rPr>
              <a:t>/ibdiagnet2/</a:t>
            </a:r>
          </a:p>
          <a:p>
            <a:pPr>
              <a:lnSpc>
                <a:spcPts val="1800"/>
              </a:lnSpc>
            </a:pPr>
            <a:r>
              <a:rPr lang="en-US" sz="1300" b="0" dirty="0">
                <a:latin typeface="Consolas" panose="020B0609020204030204" pitchFamily="49" charset="0"/>
                <a:cs typeface="Consolas" panose="020B0609020204030204" pitchFamily="49" charset="0"/>
              </a:rPr>
              <a:t>[root@mtlacad02 ibdiagnet2]# ls</a:t>
            </a:r>
          </a:p>
          <a:p>
            <a:pPr>
              <a:lnSpc>
                <a:spcPts val="1800"/>
              </a:lnSpc>
            </a:pPr>
            <a:r>
              <a:rPr lang="en-US" sz="1300" b="0" dirty="0">
                <a:latin typeface="Consolas" panose="020B0609020204030204" pitchFamily="49" charset="0"/>
                <a:cs typeface="Consolas" panose="020B0609020204030204" pitchFamily="49" charset="0"/>
              </a:rPr>
              <a:t>2015-7-15_15_00_09 ibdiagnet2.aguid   ibdiagnet2.db_csv  ibdiagnet2.fdbs  ibdiagnet2.lst     ibdiagnet2.net_dump    ibdiagnet2.pkey  ibdiagnet2.sm</a:t>
            </a:r>
          </a:p>
        </p:txBody>
      </p:sp>
      <p:sp>
        <p:nvSpPr>
          <p:cNvPr id="32" name="Rectangle 31"/>
          <p:cNvSpPr/>
          <p:nvPr/>
        </p:nvSpPr>
        <p:spPr bwMode="auto">
          <a:xfrm>
            <a:off x="902158" y="6123280"/>
            <a:ext cx="1758875" cy="284327"/>
          </a:xfrm>
          <a:prstGeom prst="rect">
            <a:avLst/>
          </a:prstGeom>
          <a:noFill/>
          <a:ln w="28575">
            <a:solidFill>
              <a:srgbClr val="008768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8573684" y="7060660"/>
            <a:ext cx="5609905" cy="830997"/>
          </a:xfrm>
          <a:prstGeom prst="rect">
            <a:avLst/>
          </a:prstGeom>
          <a:noFill/>
          <a:ln w="12700">
            <a:solidFill>
              <a:srgbClr val="525252"/>
            </a:solidFill>
          </a:ln>
        </p:spPr>
        <p:txBody>
          <a:bodyPr wrap="square" lIns="91440" tIns="91440" rIns="91440" bIns="91440" rtlCol="0" anchor="ctr" anchorCtr="0">
            <a:spAutoFit/>
          </a:bodyPr>
          <a:lstStyle/>
          <a:p>
            <a:r>
              <a:rPr lang="en-US" sz="1400" b="0" dirty="0">
                <a:latin typeface="DIN Pro Regular" panose="020B0504020101020102" pitchFamily="34" charset="0"/>
                <a:cs typeface="DIN Pro Regular" panose="020B0504020101020102" pitchFamily="34" charset="0"/>
              </a:rPr>
              <a:t>Enter the date folder and view its content.</a:t>
            </a:r>
          </a:p>
          <a:p>
            <a:r>
              <a:rPr lang="en-US" sz="1400" b="0" dirty="0">
                <a:latin typeface="DIN Pro Regular" panose="020B0504020101020102" pitchFamily="34" charset="0"/>
                <a:cs typeface="DIN Pro Regular" panose="020B0504020101020102" pitchFamily="34" charset="0"/>
              </a:rPr>
              <a:t>You can see that the new folder contains </a:t>
            </a:r>
            <a:r>
              <a:rPr lang="en-US" sz="1400" b="0" dirty="0" err="1">
                <a:latin typeface="DIN Pro Regular" panose="020B0504020101020102" pitchFamily="34" charset="0"/>
                <a:cs typeface="DIN Pro Regular" panose="020B0504020101020102" pitchFamily="34" charset="0"/>
              </a:rPr>
              <a:t>ibdiagnet</a:t>
            </a:r>
            <a:r>
              <a:rPr lang="en-US" sz="1400" b="0" dirty="0">
                <a:latin typeface="DIN Pro Regular" panose="020B0504020101020102" pitchFamily="34" charset="0"/>
                <a:cs typeface="DIN Pro Regular" panose="020B0504020101020102" pitchFamily="34" charset="0"/>
              </a:rPr>
              <a:t> logs.</a:t>
            </a:r>
          </a:p>
          <a:p>
            <a:r>
              <a:rPr lang="en-US" sz="1400" b="0" dirty="0">
                <a:latin typeface="DIN Pro Regular" panose="020B0504020101020102" pitchFamily="34" charset="0"/>
                <a:cs typeface="DIN Pro Regular" panose="020B0504020101020102" pitchFamily="34" charset="0"/>
              </a:rPr>
              <a:t>You may now open them to view their content.</a:t>
            </a:r>
          </a:p>
        </p:txBody>
      </p:sp>
      <p:cxnSp>
        <p:nvCxnSpPr>
          <p:cNvPr id="34" name="Straight Arrow Connector 33"/>
          <p:cNvCxnSpPr/>
          <p:nvPr/>
        </p:nvCxnSpPr>
        <p:spPr bwMode="auto">
          <a:xfrm flipH="1" flipV="1">
            <a:off x="7659284" y="7476156"/>
            <a:ext cx="914400" cy="1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accent3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7"/>
          <a:srcRect b="23050"/>
          <a:stretch/>
        </p:blipFill>
        <p:spPr>
          <a:xfrm>
            <a:off x="902158" y="7003496"/>
            <a:ext cx="4435731" cy="821880"/>
          </a:xfrm>
          <a:prstGeom prst="rect">
            <a:avLst/>
          </a:prstGeom>
        </p:spPr>
      </p:pic>
      <p:sp>
        <p:nvSpPr>
          <p:cNvPr id="36" name="Rectangle 35"/>
          <p:cNvSpPr/>
          <p:nvPr/>
        </p:nvSpPr>
        <p:spPr>
          <a:xfrm>
            <a:off x="3348987" y="6998837"/>
            <a:ext cx="65" cy="184666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>
            <a:spAutoFit/>
          </a:bodyPr>
          <a:lstStyle/>
          <a:p>
            <a:endParaRPr lang="en-US" sz="1200" dirty="0"/>
          </a:p>
        </p:txBody>
      </p:sp>
      <p:sp>
        <p:nvSpPr>
          <p:cNvPr id="37" name="Rectangle 36"/>
          <p:cNvSpPr/>
          <p:nvPr/>
        </p:nvSpPr>
        <p:spPr>
          <a:xfrm>
            <a:off x="902843" y="7171802"/>
            <a:ext cx="3292568" cy="184666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>
            <a:spAutoFit/>
          </a:bodyPr>
          <a:lstStyle/>
          <a:p>
            <a:r>
              <a:rPr lang="en-US" sz="1200" b="0" dirty="0">
                <a:latin typeface="Consolas" panose="020B0609020204030204" pitchFamily="49" charset="0"/>
                <a:cs typeface="Consolas" panose="020B0609020204030204" pitchFamily="49" charset="0"/>
              </a:rPr>
              <a:t>[root@mtlacad02 </a:t>
            </a:r>
            <a:r>
              <a:rPr lang="en-US" sz="1150" b="0" dirty="0">
                <a:latin typeface="Consolas" panose="020B0609020204030204" pitchFamily="49" charset="0"/>
                <a:cs typeface="Consolas" panose="020B0609020204030204" pitchFamily="49" charset="0"/>
              </a:rPr>
              <a:t>2015-7-15_15_00_09</a:t>
            </a:r>
            <a:r>
              <a:rPr lang="en-US" sz="1100" b="0" dirty="0">
                <a:latin typeface="Consolas" panose="020B0609020204030204" pitchFamily="49" charset="0"/>
                <a:cs typeface="Consolas" panose="020B0609020204030204" pitchFamily="49" charset="0"/>
              </a:rPr>
              <a:t> ]# ls</a:t>
            </a:r>
            <a:endParaRPr lang="en-US" sz="1150" dirty="0"/>
          </a:p>
        </p:txBody>
      </p:sp>
      <p:sp>
        <p:nvSpPr>
          <p:cNvPr id="38" name="Rectangle 37"/>
          <p:cNvSpPr/>
          <p:nvPr/>
        </p:nvSpPr>
        <p:spPr>
          <a:xfrm>
            <a:off x="899400" y="6984319"/>
            <a:ext cx="4001095" cy="176972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>
            <a:spAutoFit/>
          </a:bodyPr>
          <a:lstStyle/>
          <a:p>
            <a:r>
              <a:rPr lang="en-US" sz="1150" b="0" dirty="0">
                <a:latin typeface="Consolas" panose="020B0609020204030204" pitchFamily="49" charset="0"/>
                <a:cs typeface="Consolas" panose="020B0609020204030204" pitchFamily="49" charset="0"/>
              </a:rPr>
              <a:t>[root@mtlacad02 ibdiagnet2]# cd </a:t>
            </a:r>
            <a:r>
              <a:rPr lang="en-US" sz="1100" b="0" dirty="0">
                <a:latin typeface="Consolas" panose="020B0609020204030204" pitchFamily="49" charset="0"/>
                <a:cs typeface="Consolas" panose="020B0609020204030204" pitchFamily="49" charset="0"/>
              </a:rPr>
              <a:t>2015-7-15_15_00_09</a:t>
            </a:r>
            <a:endParaRPr lang="en-US" sz="1100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82FB6D8-65A9-43C1-A0D1-8FDBBBC7B44E}"/>
              </a:ext>
            </a:extLst>
          </p:cNvPr>
          <p:cNvSpPr/>
          <p:nvPr/>
        </p:nvSpPr>
        <p:spPr>
          <a:xfrm>
            <a:off x="706016" y="1591985"/>
            <a:ext cx="6544922" cy="975853"/>
          </a:xfrm>
          <a:prstGeom prst="rect">
            <a:avLst/>
          </a:prstGeom>
          <a:noFill/>
          <a:ln w="28575">
            <a:solidFill>
              <a:srgbClr val="5E5E5E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2C8FE14-DF0F-450A-9459-9183F3854CF7}"/>
              </a:ext>
            </a:extLst>
          </p:cNvPr>
          <p:cNvSpPr/>
          <p:nvPr/>
        </p:nvSpPr>
        <p:spPr>
          <a:xfrm>
            <a:off x="706016" y="2823175"/>
            <a:ext cx="6544922" cy="1026997"/>
          </a:xfrm>
          <a:prstGeom prst="rect">
            <a:avLst/>
          </a:prstGeom>
          <a:noFill/>
          <a:ln w="28575">
            <a:solidFill>
              <a:srgbClr val="5E5E5E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7319B9A-EF2F-47E3-A6E9-320C0C130FAC}"/>
              </a:ext>
            </a:extLst>
          </p:cNvPr>
          <p:cNvSpPr/>
          <p:nvPr/>
        </p:nvSpPr>
        <p:spPr>
          <a:xfrm>
            <a:off x="706016" y="4255027"/>
            <a:ext cx="6544922" cy="938928"/>
          </a:xfrm>
          <a:prstGeom prst="rect">
            <a:avLst/>
          </a:prstGeom>
          <a:noFill/>
          <a:ln w="28575">
            <a:solidFill>
              <a:srgbClr val="5E5E5E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9512ABBD-8835-4412-A081-CE6491EFF284}"/>
              </a:ext>
            </a:extLst>
          </p:cNvPr>
          <p:cNvSpPr/>
          <p:nvPr/>
        </p:nvSpPr>
        <p:spPr>
          <a:xfrm>
            <a:off x="706016" y="5636972"/>
            <a:ext cx="6953268" cy="1026997"/>
          </a:xfrm>
          <a:prstGeom prst="rect">
            <a:avLst/>
          </a:prstGeom>
          <a:noFill/>
          <a:ln w="28575">
            <a:solidFill>
              <a:srgbClr val="5E5E5E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5F035AF-EA10-442B-A1A7-82B7DCB1EA97}"/>
              </a:ext>
            </a:extLst>
          </p:cNvPr>
          <p:cNvSpPr/>
          <p:nvPr/>
        </p:nvSpPr>
        <p:spPr>
          <a:xfrm>
            <a:off x="706016" y="6969020"/>
            <a:ext cx="6953268" cy="1026997"/>
          </a:xfrm>
          <a:prstGeom prst="rect">
            <a:avLst/>
          </a:prstGeom>
          <a:noFill/>
          <a:ln w="28575">
            <a:solidFill>
              <a:srgbClr val="5E5E5E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862178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400" dirty="0" err="1"/>
              <a:t>crontab</a:t>
            </a:r>
            <a:r>
              <a:rPr lang="en-US" sz="4400" dirty="0"/>
              <a:t> Fields and Allowed Ranges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68AB44B-155B-4D08-8588-A601DC5707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>
                <a:solidFill>
                  <a:srgbClr val="52525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crontab </a:t>
            </a:r>
            <a:r>
              <a:rPr lang="en-US" sz="2400" dirty="0">
                <a:solidFill>
                  <a:srgbClr val="525252"/>
                </a:solidFill>
                <a:latin typeface="Univers 45 Light" panose="020B0500000000000000" pitchFamily="34" charset="0"/>
              </a:rPr>
              <a:t>Fields and Allowed Ranges:</a:t>
            </a:r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84038" y="6593270"/>
            <a:ext cx="9745862" cy="83099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sz="1800" b="0" dirty="0">
                <a:solidFill>
                  <a:srgbClr val="525252"/>
                </a:solidFill>
                <a:latin typeface="DIN Pro Regular" panose="020B0504020101020102" pitchFamily="34" charset="0"/>
                <a:cs typeface="DIN Pro Regular" panose="020B0504020101020102" pitchFamily="34" charset="0"/>
              </a:rPr>
              <a:t>Instead of </a:t>
            </a:r>
            <a:r>
              <a:rPr lang="en-US" sz="1800" dirty="0">
                <a:solidFill>
                  <a:srgbClr val="525252"/>
                </a:solidFill>
                <a:latin typeface="DIN Pro Regular" panose="020B0504020101020102" pitchFamily="34" charset="0"/>
                <a:cs typeface="DIN Pro Regular" panose="020B0504020101020102" pitchFamily="34" charset="0"/>
              </a:rPr>
              <a:t>@hourly </a:t>
            </a:r>
            <a:r>
              <a:rPr lang="en-US" sz="1800" b="0" dirty="0">
                <a:solidFill>
                  <a:srgbClr val="525252"/>
                </a:solidFill>
                <a:latin typeface="DIN Pro Regular" panose="020B0504020101020102" pitchFamily="34" charset="0"/>
                <a:cs typeface="DIN Pro Regular" panose="020B0504020101020102" pitchFamily="34" charset="0"/>
              </a:rPr>
              <a:t>command, you can place date information in the following method:</a:t>
            </a:r>
          </a:p>
          <a:p>
            <a:r>
              <a:rPr lang="en-US" sz="1800" b="0" dirty="0">
                <a:solidFill>
                  <a:srgbClr val="525252"/>
                </a:solidFill>
                <a:latin typeface="DIN Pro Regular" panose="020B0504020101020102" pitchFamily="34" charset="0"/>
                <a:cs typeface="DIN Pro Regular" panose="020B0504020101020102" pitchFamily="34" charset="0"/>
              </a:rPr>
              <a:t>0****, where * means all. </a:t>
            </a:r>
          </a:p>
          <a:p>
            <a:r>
              <a:rPr lang="en-US" sz="1800" b="0" dirty="0">
                <a:solidFill>
                  <a:srgbClr val="525252"/>
                </a:solidFill>
                <a:latin typeface="DIN Pro Regular" panose="020B0504020101020102" pitchFamily="34" charset="0"/>
                <a:cs typeface="DIN Pro Regular" panose="020B0504020101020102" pitchFamily="34" charset="0"/>
              </a:rPr>
              <a:t>* in the hour field represent “all hours”.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6512F06-7A38-4419-BEF0-80AC96CFCDD3}"/>
              </a:ext>
            </a:extLst>
          </p:cNvPr>
          <p:cNvGrpSpPr/>
          <p:nvPr/>
        </p:nvGrpSpPr>
        <p:grpSpPr>
          <a:xfrm>
            <a:off x="1028700" y="3425003"/>
            <a:ext cx="10698480" cy="2097835"/>
            <a:chOff x="517060" y="2221428"/>
            <a:chExt cx="13813091" cy="2413007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909CBCB8-FEF6-477F-9D40-1589C125C1E0}"/>
                </a:ext>
              </a:extLst>
            </p:cNvPr>
            <p:cNvCxnSpPr/>
            <p:nvPr/>
          </p:nvCxnSpPr>
          <p:spPr>
            <a:xfrm>
              <a:off x="517060" y="2761718"/>
              <a:ext cx="13813091" cy="0"/>
            </a:xfrm>
            <a:prstGeom prst="line">
              <a:avLst/>
            </a:prstGeom>
            <a:solidFill>
              <a:schemeClr val="bg1"/>
            </a:solidFill>
            <a:ln w="22225"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FA7DA2DF-7B0E-4BF4-9E97-24A4E761D67B}"/>
                </a:ext>
              </a:extLst>
            </p:cNvPr>
            <p:cNvCxnSpPr/>
            <p:nvPr/>
          </p:nvCxnSpPr>
          <p:spPr>
            <a:xfrm>
              <a:off x="517060" y="3345270"/>
              <a:ext cx="13813091" cy="0"/>
            </a:xfrm>
            <a:prstGeom prst="line">
              <a:avLst/>
            </a:prstGeom>
            <a:solidFill>
              <a:schemeClr val="bg1"/>
            </a:solidFill>
            <a:ln w="22225"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36883069-2946-4C89-93C4-16D2C8B4D51C}"/>
                </a:ext>
              </a:extLst>
            </p:cNvPr>
            <p:cNvCxnSpPr/>
            <p:nvPr/>
          </p:nvCxnSpPr>
          <p:spPr>
            <a:xfrm>
              <a:off x="517060" y="2221428"/>
              <a:ext cx="13813091" cy="0"/>
            </a:xfrm>
            <a:prstGeom prst="line">
              <a:avLst/>
            </a:prstGeom>
            <a:solidFill>
              <a:schemeClr val="bg1"/>
            </a:solidFill>
            <a:ln w="22225"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F338A5D-8440-4D16-9B9C-9A88FF4E3EFE}"/>
                </a:ext>
              </a:extLst>
            </p:cNvPr>
            <p:cNvCxnSpPr/>
            <p:nvPr/>
          </p:nvCxnSpPr>
          <p:spPr>
            <a:xfrm>
              <a:off x="517060" y="4017772"/>
              <a:ext cx="13813091" cy="0"/>
            </a:xfrm>
            <a:prstGeom prst="line">
              <a:avLst/>
            </a:prstGeom>
            <a:solidFill>
              <a:schemeClr val="bg1"/>
            </a:solidFill>
            <a:ln w="22225"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FA1D93A-8DB0-4D44-87B5-79B11C86A3EB}"/>
                </a:ext>
              </a:extLst>
            </p:cNvPr>
            <p:cNvCxnSpPr>
              <a:cxnSpLocks/>
            </p:cNvCxnSpPr>
            <p:nvPr/>
          </p:nvCxnSpPr>
          <p:spPr>
            <a:xfrm>
              <a:off x="517060" y="4634435"/>
              <a:ext cx="13813091" cy="0"/>
            </a:xfrm>
            <a:prstGeom prst="line">
              <a:avLst/>
            </a:prstGeom>
            <a:solidFill>
              <a:schemeClr val="bg1"/>
            </a:solidFill>
            <a:ln w="22225"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CDD8111-9521-4D11-BA8E-D3522C06C0E3}"/>
              </a:ext>
            </a:extLst>
          </p:cNvPr>
          <p:cNvCxnSpPr/>
          <p:nvPr/>
        </p:nvCxnSpPr>
        <p:spPr>
          <a:xfrm>
            <a:off x="1028700" y="6056594"/>
            <a:ext cx="10698480" cy="0"/>
          </a:xfrm>
          <a:prstGeom prst="line">
            <a:avLst/>
          </a:prstGeom>
          <a:solidFill>
            <a:schemeClr val="bg1"/>
          </a:solidFill>
          <a:ln w="22225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68E3625-3CB2-40D5-9C60-6FDC3513FF21}"/>
              </a:ext>
            </a:extLst>
          </p:cNvPr>
          <p:cNvCxnSpPr/>
          <p:nvPr/>
        </p:nvCxnSpPr>
        <p:spPr>
          <a:xfrm>
            <a:off x="1028700" y="2968762"/>
            <a:ext cx="10698480" cy="0"/>
          </a:xfrm>
          <a:prstGeom prst="line">
            <a:avLst/>
          </a:prstGeom>
          <a:solidFill>
            <a:schemeClr val="bg1"/>
          </a:solidFill>
          <a:ln w="38100">
            <a:solidFill>
              <a:srgbClr val="6E6E6E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47F0DB8A-D54B-4EC2-865F-B193F63ACF28}"/>
              </a:ext>
            </a:extLst>
          </p:cNvPr>
          <p:cNvSpPr/>
          <p:nvPr/>
        </p:nvSpPr>
        <p:spPr>
          <a:xfrm>
            <a:off x="1983471" y="2499042"/>
            <a:ext cx="88851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dirty="0">
                <a:latin typeface="DIN Pro Bold" panose="020B0804020101020102" pitchFamily="34" charset="0"/>
                <a:cs typeface="DIN Pro Bold" panose="020B0804020101020102" pitchFamily="34" charset="0"/>
              </a:rPr>
              <a:t>Field</a:t>
            </a:r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F5A29CE-BF7B-482C-AAD7-DA0A46BADB19}"/>
              </a:ext>
            </a:extLst>
          </p:cNvPr>
          <p:cNvSpPr/>
          <p:nvPr/>
        </p:nvSpPr>
        <p:spPr>
          <a:xfrm>
            <a:off x="4651922" y="2493618"/>
            <a:ext cx="17924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dirty="0">
                <a:latin typeface="DIN Pro Bold" panose="020B0804020101020102" pitchFamily="34" charset="0"/>
                <a:cs typeface="DIN Pro Bold" panose="020B0804020101020102" pitchFamily="34" charset="0"/>
              </a:rPr>
              <a:t>Description</a:t>
            </a:r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13359FC-5B81-4A32-A976-12FA78FFA8DA}"/>
              </a:ext>
            </a:extLst>
          </p:cNvPr>
          <p:cNvSpPr/>
          <p:nvPr/>
        </p:nvSpPr>
        <p:spPr>
          <a:xfrm>
            <a:off x="8224338" y="2500486"/>
            <a:ext cx="21635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0" dirty="0">
                <a:latin typeface="DIN Pro Bold" panose="020B0804020101020102" pitchFamily="34" charset="0"/>
                <a:cs typeface="DIN Pro Bold" panose="020B0804020101020102" pitchFamily="34" charset="0"/>
              </a:rPr>
              <a:t>Allowed Value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212A25C-189D-4A28-A142-DD5AC2EFA115}"/>
              </a:ext>
            </a:extLst>
          </p:cNvPr>
          <p:cNvSpPr/>
          <p:nvPr/>
        </p:nvSpPr>
        <p:spPr>
          <a:xfrm>
            <a:off x="2041242" y="3012972"/>
            <a:ext cx="6078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0" dirty="0">
                <a:latin typeface="DIN Pro Regular" panose="020B0504020101020102" pitchFamily="34" charset="0"/>
                <a:cs typeface="DIN Pro Regular" panose="020B0504020101020102" pitchFamily="34" charset="0"/>
              </a:rPr>
              <a:t>MIN</a:t>
            </a:r>
            <a:endParaRPr lang="en-US" sz="1800" b="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D97C958-D110-4CA4-8F6C-75E72D1443E9}"/>
              </a:ext>
            </a:extLst>
          </p:cNvPr>
          <p:cNvSpPr/>
          <p:nvPr/>
        </p:nvSpPr>
        <p:spPr>
          <a:xfrm>
            <a:off x="1954158" y="3499481"/>
            <a:ext cx="8611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0" dirty="0">
                <a:latin typeface="DIN Pro Regular" panose="020B0504020101020102" pitchFamily="34" charset="0"/>
                <a:cs typeface="DIN Pro Regular" panose="020B0504020101020102" pitchFamily="34" charset="0"/>
              </a:rPr>
              <a:t>HOUR </a:t>
            </a:r>
            <a:endParaRPr lang="en-US" sz="1800" b="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494D466-A5FA-4ABF-9D92-AB1F1F434F20}"/>
              </a:ext>
            </a:extLst>
          </p:cNvPr>
          <p:cNvSpPr/>
          <p:nvPr/>
        </p:nvSpPr>
        <p:spPr>
          <a:xfrm>
            <a:off x="2015873" y="3968237"/>
            <a:ext cx="7377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0" dirty="0">
                <a:latin typeface="DIN Pro Regular" panose="020B0504020101020102" pitchFamily="34" charset="0"/>
                <a:cs typeface="DIN Pro Regular" panose="020B0504020101020102" pitchFamily="34" charset="0"/>
              </a:rPr>
              <a:t>DOM </a:t>
            </a:r>
            <a:endParaRPr lang="en-US" sz="1800" b="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B03AD04-F86C-4A4A-B124-0BC718E64A37}"/>
              </a:ext>
            </a:extLst>
          </p:cNvPr>
          <p:cNvSpPr/>
          <p:nvPr/>
        </p:nvSpPr>
        <p:spPr>
          <a:xfrm>
            <a:off x="2015873" y="4511577"/>
            <a:ext cx="6928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0" dirty="0">
                <a:latin typeface="DIN Pro Regular" panose="020B0504020101020102" pitchFamily="34" charset="0"/>
                <a:cs typeface="DIN Pro Regular" panose="020B0504020101020102" pitchFamily="34" charset="0"/>
              </a:rPr>
              <a:t>MON</a:t>
            </a:r>
            <a:endParaRPr lang="en-US" sz="1800" b="0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09E74EF-98A4-405A-88DB-557791CA0006}"/>
              </a:ext>
            </a:extLst>
          </p:cNvPr>
          <p:cNvSpPr/>
          <p:nvPr/>
        </p:nvSpPr>
        <p:spPr>
          <a:xfrm>
            <a:off x="2015873" y="5096599"/>
            <a:ext cx="6857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0" dirty="0">
                <a:latin typeface="DIN Pro Regular" panose="020B0504020101020102" pitchFamily="34" charset="0"/>
                <a:cs typeface="DIN Pro Regular" panose="020B0504020101020102" pitchFamily="34" charset="0"/>
              </a:rPr>
              <a:t>DOW</a:t>
            </a:r>
            <a:endParaRPr lang="en-US" sz="1800" b="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7BC071C-578D-4D80-BAD8-EAA38562A6F3}"/>
              </a:ext>
            </a:extLst>
          </p:cNvPr>
          <p:cNvSpPr/>
          <p:nvPr/>
        </p:nvSpPr>
        <p:spPr>
          <a:xfrm>
            <a:off x="2006356" y="5629412"/>
            <a:ext cx="6767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0" dirty="0">
                <a:latin typeface="DIN Pro Regular" panose="020B0504020101020102" pitchFamily="34" charset="0"/>
                <a:cs typeface="DIN Pro Regular" panose="020B0504020101020102" pitchFamily="34" charset="0"/>
              </a:rPr>
              <a:t>CMD</a:t>
            </a:r>
            <a:endParaRPr lang="en-US" sz="1800" b="0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10A5FFA-58E1-4E1F-B652-4784D3C1E716}"/>
              </a:ext>
            </a:extLst>
          </p:cNvPr>
          <p:cNvSpPr/>
          <p:nvPr/>
        </p:nvSpPr>
        <p:spPr>
          <a:xfrm>
            <a:off x="4852202" y="3012972"/>
            <a:ext cx="138826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0" dirty="0">
                <a:latin typeface="DIN Pro Regular" panose="020B0504020101020102" pitchFamily="34" charset="0"/>
                <a:cs typeface="DIN Pro Regular" panose="020B0504020101020102" pitchFamily="34" charset="0"/>
              </a:rPr>
              <a:t>Minute field</a:t>
            </a:r>
          </a:p>
          <a:p>
            <a:endParaRPr lang="en-US" sz="1800" b="0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5D88C89-6133-4E06-B221-806F6F9482A4}"/>
              </a:ext>
            </a:extLst>
          </p:cNvPr>
          <p:cNvSpPr/>
          <p:nvPr/>
        </p:nvSpPr>
        <p:spPr>
          <a:xfrm>
            <a:off x="4909434" y="3499481"/>
            <a:ext cx="119385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0" dirty="0">
                <a:latin typeface="DIN Pro Regular" panose="020B0504020101020102" pitchFamily="34" charset="0"/>
                <a:cs typeface="DIN Pro Regular" panose="020B0504020101020102" pitchFamily="34" charset="0"/>
              </a:rPr>
              <a:t>Hour field</a:t>
            </a:r>
          </a:p>
          <a:p>
            <a:r>
              <a:rPr lang="en-US" sz="1800" b="0" dirty="0">
                <a:latin typeface="DIN Pro Regular" panose="020B0504020101020102" pitchFamily="34" charset="0"/>
                <a:cs typeface="DIN Pro Regular" panose="020B0504020101020102" pitchFamily="34" charset="0"/>
              </a:rPr>
              <a:t> </a:t>
            </a:r>
            <a:endParaRPr lang="en-US" sz="1800" b="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AD5EFBD-CFDB-4B96-935B-44AD48F2D217}"/>
              </a:ext>
            </a:extLst>
          </p:cNvPr>
          <p:cNvSpPr/>
          <p:nvPr/>
        </p:nvSpPr>
        <p:spPr>
          <a:xfrm>
            <a:off x="4585750" y="3968237"/>
            <a:ext cx="192116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0" dirty="0">
                <a:latin typeface="DIN Pro Regular" panose="020B0504020101020102" pitchFamily="34" charset="0"/>
                <a:cs typeface="DIN Pro Regular" panose="020B0504020101020102" pitchFamily="34" charset="0"/>
              </a:rPr>
              <a:t>Day of the month</a:t>
            </a:r>
          </a:p>
          <a:p>
            <a:r>
              <a:rPr lang="en-US" sz="1800" b="0" dirty="0">
                <a:latin typeface="DIN Pro Regular" panose="020B0504020101020102" pitchFamily="34" charset="0"/>
                <a:cs typeface="DIN Pro Regular" panose="020B0504020101020102" pitchFamily="34" charset="0"/>
              </a:rPr>
              <a:t> </a:t>
            </a:r>
            <a:endParaRPr lang="en-US" sz="1800" b="0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02C7FEF-2C90-47D9-99E0-C58DEC74599B}"/>
              </a:ext>
            </a:extLst>
          </p:cNvPr>
          <p:cNvSpPr/>
          <p:nvPr/>
        </p:nvSpPr>
        <p:spPr>
          <a:xfrm>
            <a:off x="4880477" y="4511577"/>
            <a:ext cx="133171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0" dirty="0">
                <a:latin typeface="DIN Pro Regular" panose="020B0504020101020102" pitchFamily="34" charset="0"/>
                <a:cs typeface="DIN Pro Regular" panose="020B0504020101020102" pitchFamily="34" charset="0"/>
              </a:rPr>
              <a:t>Month field</a:t>
            </a:r>
          </a:p>
          <a:p>
            <a:endParaRPr lang="en-US" sz="1800" b="0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430D4F9-A4CD-48D9-90B8-DBC750F0EA4A}"/>
              </a:ext>
            </a:extLst>
          </p:cNvPr>
          <p:cNvSpPr/>
          <p:nvPr/>
        </p:nvSpPr>
        <p:spPr>
          <a:xfrm>
            <a:off x="4585750" y="5096599"/>
            <a:ext cx="179061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0" dirty="0">
                <a:latin typeface="DIN Pro Regular" panose="020B0504020101020102" pitchFamily="34" charset="0"/>
                <a:cs typeface="DIN Pro Regular" panose="020B0504020101020102" pitchFamily="34" charset="0"/>
              </a:rPr>
              <a:t>Day of the week</a:t>
            </a:r>
          </a:p>
          <a:p>
            <a:endParaRPr lang="en-US" sz="1800" b="0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B446B4E-EF9E-4053-BAF7-7C7365AE25A0}"/>
              </a:ext>
            </a:extLst>
          </p:cNvPr>
          <p:cNvSpPr/>
          <p:nvPr/>
        </p:nvSpPr>
        <p:spPr>
          <a:xfrm>
            <a:off x="4927412" y="5629412"/>
            <a:ext cx="12378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0" dirty="0">
                <a:latin typeface="DIN Pro Regular" panose="020B0504020101020102" pitchFamily="34" charset="0"/>
                <a:cs typeface="DIN Pro Regular" panose="020B0504020101020102" pitchFamily="34" charset="0"/>
              </a:rPr>
              <a:t>Command</a:t>
            </a:r>
            <a:endParaRPr lang="en-US" sz="1800" b="0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6D87B26-D570-454B-840C-EAAC3F7B8827}"/>
              </a:ext>
            </a:extLst>
          </p:cNvPr>
          <p:cNvSpPr/>
          <p:nvPr/>
        </p:nvSpPr>
        <p:spPr>
          <a:xfrm>
            <a:off x="8968661" y="3012972"/>
            <a:ext cx="8583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0" dirty="0">
                <a:latin typeface="DIN Pro Regular" panose="020B0504020101020102" pitchFamily="34" charset="0"/>
                <a:cs typeface="DIN Pro Regular" panose="020B0504020101020102" pitchFamily="34" charset="0"/>
              </a:rPr>
              <a:t>0 to 59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75624D6-AAA2-406A-ACB5-5060D298507A}"/>
              </a:ext>
            </a:extLst>
          </p:cNvPr>
          <p:cNvSpPr/>
          <p:nvPr/>
        </p:nvSpPr>
        <p:spPr>
          <a:xfrm>
            <a:off x="8971122" y="3499481"/>
            <a:ext cx="8583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0" dirty="0">
                <a:latin typeface="DIN Pro Regular" panose="020B0504020101020102" pitchFamily="34" charset="0"/>
                <a:cs typeface="DIN Pro Regular" panose="020B0504020101020102" pitchFamily="34" charset="0"/>
              </a:rPr>
              <a:t>0 to 23</a:t>
            </a:r>
            <a:endParaRPr lang="en-US" sz="1800" b="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3B47B38-2723-4A62-A76C-207724AC50F0}"/>
              </a:ext>
            </a:extLst>
          </p:cNvPr>
          <p:cNvSpPr/>
          <p:nvPr/>
        </p:nvSpPr>
        <p:spPr>
          <a:xfrm>
            <a:off x="8968661" y="3968237"/>
            <a:ext cx="8583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0" dirty="0">
                <a:latin typeface="DIN Pro Regular" panose="020B0504020101020102" pitchFamily="34" charset="0"/>
                <a:cs typeface="DIN Pro Regular" panose="020B0504020101020102" pitchFamily="34" charset="0"/>
              </a:rPr>
              <a:t>1 to 31</a:t>
            </a:r>
            <a:endParaRPr lang="en-US" sz="1800" b="0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AF7EF4B-96E4-458A-A958-6FA312F2F6C9}"/>
              </a:ext>
            </a:extLst>
          </p:cNvPr>
          <p:cNvSpPr/>
          <p:nvPr/>
        </p:nvSpPr>
        <p:spPr>
          <a:xfrm>
            <a:off x="8968661" y="4511577"/>
            <a:ext cx="8583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0" dirty="0">
                <a:latin typeface="DIN Pro Regular" panose="020B0504020101020102" pitchFamily="34" charset="0"/>
                <a:cs typeface="DIN Pro Regular" panose="020B0504020101020102" pitchFamily="34" charset="0"/>
              </a:rPr>
              <a:t>1 to 12</a:t>
            </a:r>
            <a:endParaRPr lang="en-US" sz="1800" b="0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12CABB5-6267-43D2-B8D1-E968BA72043D}"/>
              </a:ext>
            </a:extLst>
          </p:cNvPr>
          <p:cNvSpPr/>
          <p:nvPr/>
        </p:nvSpPr>
        <p:spPr>
          <a:xfrm>
            <a:off x="8968661" y="5096599"/>
            <a:ext cx="7381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0" dirty="0">
                <a:latin typeface="DIN Pro Regular" panose="020B0504020101020102" pitchFamily="34" charset="0"/>
                <a:cs typeface="DIN Pro Regular" panose="020B0504020101020102" pitchFamily="34" charset="0"/>
              </a:rPr>
              <a:t>0 to 6</a:t>
            </a:r>
            <a:endParaRPr lang="en-US" sz="1800" b="0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6EC23FE-F80E-4A07-8630-04A43A03A7F9}"/>
              </a:ext>
            </a:extLst>
          </p:cNvPr>
          <p:cNvSpPr/>
          <p:nvPr/>
        </p:nvSpPr>
        <p:spPr>
          <a:xfrm>
            <a:off x="7696821" y="5629412"/>
            <a:ext cx="32185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0" dirty="0">
                <a:latin typeface="DIN Pro Regular" panose="020B0504020101020102" pitchFamily="34" charset="0"/>
                <a:cs typeface="DIN Pro Regular" panose="020B0504020101020102" pitchFamily="34" charset="0"/>
              </a:rPr>
              <a:t>Any command to be executed </a:t>
            </a:r>
            <a:endParaRPr lang="en-US" sz="1800" b="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711895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err="1"/>
              <a:t>ibdiagnet</a:t>
            </a:r>
            <a:endParaRPr lang="en-US" sz="4400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>
                <a:cs typeface="Arial" pitchFamily="34" charset="0"/>
              </a:rPr>
              <a:t>An integrated IB fabric diagnostics command line tool</a:t>
            </a:r>
          </a:p>
          <a:p>
            <a:r>
              <a:rPr lang="en-US" sz="2000" dirty="0">
                <a:cs typeface="Arial" pitchFamily="34" charset="0"/>
              </a:rPr>
              <a:t>Scans the fabric using directed/lid routed packets</a:t>
            </a:r>
          </a:p>
          <a:p>
            <a:r>
              <a:rPr lang="en-US" sz="2000" dirty="0">
                <a:cs typeface="Arial" pitchFamily="34" charset="0"/>
              </a:rPr>
              <a:t>Extracts the available information regarding</a:t>
            </a:r>
          </a:p>
          <a:p>
            <a:pPr lvl="1">
              <a:spcBef>
                <a:spcPts val="600"/>
              </a:spcBef>
            </a:pPr>
            <a:r>
              <a:rPr lang="en-US" sz="1800" dirty="0">
                <a:cs typeface="Arial" pitchFamily="34" charset="0"/>
              </a:rPr>
              <a:t>Connectivity </a:t>
            </a:r>
          </a:p>
          <a:p>
            <a:pPr lvl="1">
              <a:spcBef>
                <a:spcPts val="600"/>
              </a:spcBef>
            </a:pPr>
            <a:r>
              <a:rPr lang="en-US" sz="1800" dirty="0">
                <a:cs typeface="Arial" pitchFamily="34" charset="0"/>
              </a:rPr>
              <a:t>Devices status</a:t>
            </a:r>
          </a:p>
          <a:p>
            <a:r>
              <a:rPr lang="en-US" sz="2000" dirty="0">
                <a:cs typeface="Arial" pitchFamily="34" charset="0"/>
              </a:rPr>
              <a:t>Checks for errors in the following scopes:</a:t>
            </a:r>
          </a:p>
          <a:p>
            <a:pPr lvl="1">
              <a:spcBef>
                <a:spcPts val="600"/>
              </a:spcBef>
            </a:pPr>
            <a:r>
              <a:rPr lang="en-US" sz="1800" dirty="0">
                <a:cs typeface="Arial" pitchFamily="34" charset="0"/>
              </a:rPr>
              <a:t>Ports – counters thresholds, port state</a:t>
            </a:r>
          </a:p>
          <a:p>
            <a:pPr lvl="1">
              <a:spcBef>
                <a:spcPts val="600"/>
              </a:spcBef>
            </a:pPr>
            <a:r>
              <a:rPr lang="en-US" sz="1800" dirty="0">
                <a:cs typeface="Arial" pitchFamily="34" charset="0"/>
              </a:rPr>
              <a:t>Nodes – firmware versions, LID assignments</a:t>
            </a:r>
          </a:p>
          <a:p>
            <a:pPr lvl="1">
              <a:spcBef>
                <a:spcPts val="600"/>
              </a:spcBef>
            </a:pPr>
            <a:r>
              <a:rPr lang="en-US" sz="1800" dirty="0">
                <a:cs typeface="Arial" pitchFamily="34" charset="0"/>
              </a:rPr>
              <a:t>Links – links speed and width</a:t>
            </a:r>
          </a:p>
          <a:p>
            <a:pPr lvl="1">
              <a:spcBef>
                <a:spcPts val="600"/>
              </a:spcBef>
            </a:pPr>
            <a:r>
              <a:rPr lang="en-US" sz="1800" dirty="0">
                <a:cs typeface="Arial" pitchFamily="34" charset="0"/>
              </a:rPr>
              <a:t>Fabric - topology matching, Subnet Manager, routing</a:t>
            </a:r>
            <a:endParaRPr lang="en-US" sz="1800" dirty="0">
              <a:cs typeface="Arial" charset="0"/>
            </a:endParaRPr>
          </a:p>
          <a:p>
            <a:r>
              <a:rPr lang="en-US" sz="2000" dirty="0">
                <a:cs typeface="Arial" pitchFamily="34" charset="0"/>
              </a:rPr>
              <a:t>Errors are reported to screen and saved in a log file</a:t>
            </a:r>
          </a:p>
          <a:p>
            <a:endParaRPr lang="en-US" sz="20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192477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97DF149-AFB8-42EB-B162-2F19D4E429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Monitoring with </a:t>
            </a:r>
            <a:r>
              <a:rPr lang="en-US" sz="4000" dirty="0" err="1"/>
              <a:t>OpenSM</a:t>
            </a:r>
            <a:r>
              <a:rPr lang="en-US" sz="4000" dirty="0"/>
              <a:t> Logs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85102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028700" y="5948892"/>
            <a:ext cx="6656576" cy="461665"/>
          </a:xfrm>
          <a:prstGeom prst="rect">
            <a:avLst/>
          </a:prstGeom>
          <a:noFill/>
          <a:ln w="12700">
            <a:solidFill>
              <a:srgbClr val="525252"/>
            </a:solidFill>
          </a:ln>
        </p:spPr>
        <p:txBody>
          <a:bodyPr wrap="square" lIns="91440" tIns="91440" rIns="91440" bIns="91440" rtlCol="0" anchor="ctr" anchorCtr="0">
            <a:noAutofit/>
          </a:bodyPr>
          <a:lstStyle/>
          <a:p>
            <a:endParaRPr lang="en-US" sz="1800" b="0" dirty="0">
              <a:latin typeface="Calibri" panose="020F0502020204030204" pitchFamily="34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E65A5CD-9CD5-43E8-AF6E-4194EC3D1C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Useful Log Messages</a:t>
            </a:r>
          </a:p>
          <a:p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3814" y="5804280"/>
            <a:ext cx="2061112" cy="75088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104007" y="5982176"/>
            <a:ext cx="568617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b="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grep</a:t>
            </a:r>
            <a:r>
              <a:rPr lang="en-US" sz="2000" b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&lt;Message Type&gt; /</a:t>
            </a:r>
            <a:r>
              <a:rPr lang="en-US" sz="2000" b="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</a:t>
            </a:r>
            <a:r>
              <a:rPr lang="en-US" sz="2000" b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/log/opensm.log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OpenSM Message Look Up 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2B74A53B-B2C5-414B-9591-FB9D2ADA9CED}"/>
              </a:ext>
            </a:extLst>
          </p:cNvPr>
          <p:cNvGrpSpPr/>
          <p:nvPr/>
        </p:nvGrpSpPr>
        <p:grpSpPr>
          <a:xfrm>
            <a:off x="1028700" y="3156018"/>
            <a:ext cx="8775700" cy="2097835"/>
            <a:chOff x="517060" y="2221428"/>
            <a:chExt cx="13813091" cy="2413007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CC85425C-9B10-49D5-88B7-36A90C0E401A}"/>
                </a:ext>
              </a:extLst>
            </p:cNvPr>
            <p:cNvCxnSpPr/>
            <p:nvPr/>
          </p:nvCxnSpPr>
          <p:spPr>
            <a:xfrm>
              <a:off x="517060" y="2761718"/>
              <a:ext cx="13813091" cy="0"/>
            </a:xfrm>
            <a:prstGeom prst="line">
              <a:avLst/>
            </a:prstGeom>
            <a:solidFill>
              <a:schemeClr val="bg1"/>
            </a:solidFill>
            <a:ln w="22225"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B62C147F-ED5A-4D9C-9E8B-9DCF8164B849}"/>
                </a:ext>
              </a:extLst>
            </p:cNvPr>
            <p:cNvCxnSpPr/>
            <p:nvPr/>
          </p:nvCxnSpPr>
          <p:spPr>
            <a:xfrm>
              <a:off x="517060" y="3345270"/>
              <a:ext cx="13813091" cy="0"/>
            </a:xfrm>
            <a:prstGeom prst="line">
              <a:avLst/>
            </a:prstGeom>
            <a:solidFill>
              <a:schemeClr val="bg1"/>
            </a:solidFill>
            <a:ln w="22225"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65FBA937-C056-469F-8082-3FFD958FB829}"/>
                </a:ext>
              </a:extLst>
            </p:cNvPr>
            <p:cNvCxnSpPr/>
            <p:nvPr/>
          </p:nvCxnSpPr>
          <p:spPr>
            <a:xfrm>
              <a:off x="517060" y="2221428"/>
              <a:ext cx="13813091" cy="0"/>
            </a:xfrm>
            <a:prstGeom prst="line">
              <a:avLst/>
            </a:prstGeom>
            <a:solidFill>
              <a:schemeClr val="bg1"/>
            </a:solidFill>
            <a:ln w="22225"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4493EEE-CE20-478C-B0D5-CAA451FB822E}"/>
                </a:ext>
              </a:extLst>
            </p:cNvPr>
            <p:cNvCxnSpPr/>
            <p:nvPr/>
          </p:nvCxnSpPr>
          <p:spPr>
            <a:xfrm>
              <a:off x="517060" y="4017772"/>
              <a:ext cx="13813091" cy="0"/>
            </a:xfrm>
            <a:prstGeom prst="line">
              <a:avLst/>
            </a:prstGeom>
            <a:solidFill>
              <a:schemeClr val="bg1"/>
            </a:solidFill>
            <a:ln w="22225"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99990A54-FFDF-4D7D-844B-98B180B2A1CE}"/>
                </a:ext>
              </a:extLst>
            </p:cNvPr>
            <p:cNvCxnSpPr>
              <a:cxnSpLocks/>
            </p:cNvCxnSpPr>
            <p:nvPr/>
          </p:nvCxnSpPr>
          <p:spPr>
            <a:xfrm>
              <a:off x="517060" y="4634435"/>
              <a:ext cx="13813091" cy="0"/>
            </a:xfrm>
            <a:prstGeom prst="line">
              <a:avLst/>
            </a:prstGeom>
            <a:solidFill>
              <a:schemeClr val="bg1"/>
            </a:solidFill>
            <a:ln w="22225"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6501BB9-596F-42D1-B4DE-E13C3DEBC6D7}"/>
              </a:ext>
            </a:extLst>
          </p:cNvPr>
          <p:cNvCxnSpPr>
            <a:cxnSpLocks/>
          </p:cNvCxnSpPr>
          <p:nvPr/>
        </p:nvCxnSpPr>
        <p:spPr>
          <a:xfrm>
            <a:off x="1028700" y="2699777"/>
            <a:ext cx="8775700" cy="0"/>
          </a:xfrm>
          <a:prstGeom prst="line">
            <a:avLst/>
          </a:prstGeom>
          <a:solidFill>
            <a:schemeClr val="bg1"/>
          </a:solidFill>
          <a:ln w="38100">
            <a:solidFill>
              <a:srgbClr val="6E6E6E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0E0B396B-3EE0-44B7-B5D7-07C9C10B2100}"/>
              </a:ext>
            </a:extLst>
          </p:cNvPr>
          <p:cNvSpPr/>
          <p:nvPr/>
        </p:nvSpPr>
        <p:spPr>
          <a:xfrm>
            <a:off x="1464353" y="2230057"/>
            <a:ext cx="214719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dirty="0">
                <a:latin typeface="DIN Pro Bold" panose="020B0804020101020102" pitchFamily="34" charset="0"/>
                <a:cs typeface="DIN Pro Bold" panose="020B0804020101020102" pitchFamily="34" charset="0"/>
              </a:rPr>
              <a:t>Message Type</a:t>
            </a:r>
            <a:endParaRPr lang="en-US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FABD757-2404-43D6-B998-4323C214B7F7}"/>
              </a:ext>
            </a:extLst>
          </p:cNvPr>
          <p:cNvSpPr/>
          <p:nvPr/>
        </p:nvSpPr>
        <p:spPr>
          <a:xfrm>
            <a:off x="6097758" y="2224633"/>
            <a:ext cx="17924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dirty="0">
                <a:latin typeface="DIN Pro Bold" panose="020B0804020101020102" pitchFamily="34" charset="0"/>
                <a:cs typeface="DIN Pro Bold" panose="020B0804020101020102" pitchFamily="34" charset="0"/>
              </a:rPr>
              <a:t>Description</a:t>
            </a:r>
            <a:endParaRPr lang="en-US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3EA02962-9870-4C4D-82BF-F905176ACCC5}"/>
              </a:ext>
            </a:extLst>
          </p:cNvPr>
          <p:cNvSpPr/>
          <p:nvPr/>
        </p:nvSpPr>
        <p:spPr>
          <a:xfrm>
            <a:off x="2122130" y="2743987"/>
            <a:ext cx="6238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0" dirty="0">
                <a:latin typeface="DIN Pro Regular" panose="020B0504020101020102" pitchFamily="34" charset="0"/>
                <a:cs typeface="DIN Pro Regular" panose="020B0504020101020102" pitchFamily="34" charset="0"/>
              </a:rPr>
              <a:t>ERR</a:t>
            </a:r>
            <a:endParaRPr lang="en-US" sz="1800" b="0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FE40A5F3-087A-40CF-BBAF-BFDD57EDA955}"/>
              </a:ext>
            </a:extLst>
          </p:cNvPr>
          <p:cNvSpPr/>
          <p:nvPr/>
        </p:nvSpPr>
        <p:spPr>
          <a:xfrm>
            <a:off x="2035046" y="3230496"/>
            <a:ext cx="865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0" dirty="0">
                <a:latin typeface="DIN Pro Regular" panose="020B0504020101020102" pitchFamily="34" charset="0"/>
                <a:cs typeface="DIN Pro Regular" panose="020B0504020101020102" pitchFamily="34" charset="0"/>
              </a:rPr>
              <a:t>tables </a:t>
            </a:r>
            <a:endParaRPr lang="en-US" sz="1800" b="0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ACECB77-2711-465E-B59C-AC077097222C}"/>
              </a:ext>
            </a:extLst>
          </p:cNvPr>
          <p:cNvSpPr/>
          <p:nvPr/>
        </p:nvSpPr>
        <p:spPr>
          <a:xfrm>
            <a:off x="1663502" y="3699252"/>
            <a:ext cx="160877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0" dirty="0" err="1">
                <a:latin typeface="DIN Pro Regular" panose="020B0504020101020102" pitchFamily="34" charset="0"/>
                <a:cs typeface="DIN Pro Regular" panose="020B0504020101020102" pitchFamily="34" charset="0"/>
              </a:rPr>
              <a:t>Log_trap_info</a:t>
            </a:r>
            <a:endParaRPr lang="en-US" sz="1800" b="0" dirty="0">
              <a:latin typeface="DIN Pro Regular" panose="020B0504020101020102" pitchFamily="34" charset="0"/>
              <a:cs typeface="DIN Pro Regular" panose="020B0504020101020102" pitchFamily="34" charset="0"/>
            </a:endParaRPr>
          </a:p>
          <a:p>
            <a:r>
              <a:rPr lang="en-US" sz="1800" b="0" dirty="0">
                <a:latin typeface="DIN Pro Regular" panose="020B0504020101020102" pitchFamily="34" charset="0"/>
                <a:cs typeface="DIN Pro Regular" panose="020B0504020101020102" pitchFamily="34" charset="0"/>
              </a:rPr>
              <a:t>  </a:t>
            </a:r>
            <a:endParaRPr lang="en-US" sz="1800" b="0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A6015413-233B-4146-AB7A-2F39CB6FF4BD}"/>
              </a:ext>
            </a:extLst>
          </p:cNvPr>
          <p:cNvSpPr/>
          <p:nvPr/>
        </p:nvSpPr>
        <p:spPr>
          <a:xfrm>
            <a:off x="1823482" y="4242592"/>
            <a:ext cx="128881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0" dirty="0">
                <a:latin typeface="DIN Pro Regular" panose="020B0504020101020102" pitchFamily="34" charset="0"/>
                <a:cs typeface="DIN Pro Regular" panose="020B0504020101020102" pitchFamily="34" charset="0"/>
              </a:rPr>
              <a:t>-I removed</a:t>
            </a:r>
          </a:p>
          <a:p>
            <a:endParaRPr lang="en-US" sz="1800" b="0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C45F41EB-FA2E-47A2-ADCB-BF00BF059A24}"/>
              </a:ext>
            </a:extLst>
          </p:cNvPr>
          <p:cNvSpPr/>
          <p:nvPr/>
        </p:nvSpPr>
        <p:spPr>
          <a:xfrm>
            <a:off x="1845763" y="4827614"/>
            <a:ext cx="124425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0" dirty="0">
                <a:latin typeface="DIN Pro Regular" panose="020B0504020101020102" pitchFamily="34" charset="0"/>
                <a:cs typeface="DIN Pro Regular" panose="020B0504020101020102" pitchFamily="34" charset="0"/>
              </a:rPr>
              <a:t>-I Timeout</a:t>
            </a:r>
          </a:p>
          <a:p>
            <a:endParaRPr lang="en-US" sz="1800" b="0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4AAB8581-F660-4584-88A9-8C43782A5EF5}"/>
              </a:ext>
            </a:extLst>
          </p:cNvPr>
          <p:cNvSpPr/>
          <p:nvPr/>
        </p:nvSpPr>
        <p:spPr>
          <a:xfrm>
            <a:off x="6051878" y="2743987"/>
            <a:ext cx="188057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0" dirty="0">
                <a:latin typeface="DIN Pro Regular" panose="020B0504020101020102" pitchFamily="34" charset="0"/>
                <a:cs typeface="DIN Pro Regular" panose="020B0504020101020102" pitchFamily="34" charset="0"/>
              </a:rPr>
              <a:t>Error messages </a:t>
            </a:r>
          </a:p>
          <a:p>
            <a:endParaRPr lang="en-US" sz="1800" b="0" dirty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BEB83F3D-F735-46A0-A106-B55F520CE375}"/>
              </a:ext>
            </a:extLst>
          </p:cNvPr>
          <p:cNvSpPr/>
          <p:nvPr/>
        </p:nvSpPr>
        <p:spPr>
          <a:xfrm>
            <a:off x="6070186" y="3230496"/>
            <a:ext cx="17134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0" dirty="0">
                <a:latin typeface="DIN Pro Regular" panose="020B0504020101020102" pitchFamily="34" charset="0"/>
                <a:cs typeface="DIN Pro Regular" panose="020B0504020101020102" pitchFamily="34" charset="0"/>
              </a:rPr>
              <a:t>Routing engine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68D38802-1E27-43FB-AC82-BCBE25F481ED}"/>
              </a:ext>
            </a:extLst>
          </p:cNvPr>
          <p:cNvSpPr/>
          <p:nvPr/>
        </p:nvSpPr>
        <p:spPr>
          <a:xfrm>
            <a:off x="5499066" y="3699252"/>
            <a:ext cx="29862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0" dirty="0">
                <a:latin typeface="DIN Pro Regular" panose="020B0504020101020102" pitchFamily="34" charset="0"/>
                <a:cs typeface="DIN Pro Regular" panose="020B0504020101020102" pitchFamily="34" charset="0"/>
              </a:rPr>
              <a:t>Switch/Host trap messages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AD333AF8-AB8B-4077-892E-728D57C63313}"/>
              </a:ext>
            </a:extLst>
          </p:cNvPr>
          <p:cNvSpPr/>
          <p:nvPr/>
        </p:nvSpPr>
        <p:spPr>
          <a:xfrm>
            <a:off x="6072698" y="4242592"/>
            <a:ext cx="17124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0" dirty="0">
                <a:latin typeface="DIN Pro Regular" panose="020B0504020101020102" pitchFamily="34" charset="0"/>
                <a:cs typeface="DIN Pro Regular" panose="020B0504020101020102" pitchFamily="34" charset="0"/>
              </a:rPr>
              <a:t>Removed ports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B7681E19-F09E-4F2C-8419-F05D66D7987C}"/>
              </a:ext>
            </a:extLst>
          </p:cNvPr>
          <p:cNvSpPr/>
          <p:nvPr/>
        </p:nvSpPr>
        <p:spPr>
          <a:xfrm>
            <a:off x="6168514" y="4827614"/>
            <a:ext cx="15167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0" dirty="0">
                <a:latin typeface="DIN Pro Regular" panose="020B0504020101020102" pitchFamily="34" charset="0"/>
                <a:cs typeface="DIN Pro Regular" panose="020B0504020101020102" pitchFamily="34" charset="0"/>
              </a:rPr>
              <a:t>MAD timeout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011628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OpenSM Message Example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>
                <a:latin typeface="+mn-lt"/>
              </a:rPr>
              <a:t>Verify that OpenSM has successfully activated the subnet:</a:t>
            </a:r>
          </a:p>
          <a:p>
            <a:pPr lvl="1">
              <a:buClr>
                <a:schemeClr val="tx1">
                  <a:lumMod val="85000"/>
                  <a:lumOff val="15000"/>
                </a:schemeClr>
              </a:buClr>
            </a:pPr>
            <a:r>
              <a:rPr lang="en-US" sz="1800" dirty="0">
                <a:latin typeface="+mn-lt"/>
              </a:rPr>
              <a:t>If OpenSM was able to setup the subnet correctly, its log file should include the message "SUBNET UP". </a:t>
            </a:r>
          </a:p>
          <a:p>
            <a:pPr lvl="0"/>
            <a:endParaRPr lang="en-US" dirty="0">
              <a:latin typeface="+mn-lt"/>
            </a:endParaRPr>
          </a:p>
          <a:p>
            <a:pPr marL="0" lvl="0" indent="0">
              <a:buNone/>
            </a:pPr>
            <a:br>
              <a:rPr lang="en-US" dirty="0">
                <a:latin typeface="+mn-lt"/>
              </a:rPr>
            </a:br>
            <a:endParaRPr lang="en-US" dirty="0">
              <a:latin typeface="+mn-lt"/>
            </a:endParaRPr>
          </a:p>
          <a:p>
            <a:r>
              <a:rPr lang="en-US" sz="2000" dirty="0">
                <a:latin typeface="+mn-lt"/>
              </a:rPr>
              <a:t>Use   </a:t>
            </a:r>
            <a:r>
              <a:rPr lang="en-US" sz="2000" dirty="0">
                <a:solidFill>
                  <a:srgbClr val="525252"/>
                </a:solidFill>
                <a:latin typeface="Consolas" panose="020B0609020204030204" pitchFamily="49" charset="0"/>
              </a:rPr>
              <a:t>locate </a:t>
            </a:r>
            <a:r>
              <a:rPr lang="en-US" sz="2000" b="1" dirty="0">
                <a:solidFill>
                  <a:srgbClr val="525252"/>
                </a:solidFill>
                <a:latin typeface="Consolas" panose="020B0609020204030204" pitchFamily="49" charset="0"/>
              </a:rPr>
              <a:t>opensm.log </a:t>
            </a:r>
            <a:r>
              <a:rPr lang="en-US" sz="2000" dirty="0">
                <a:latin typeface="+mn-lt"/>
              </a:rPr>
              <a:t>to find it location  ( or </a:t>
            </a:r>
            <a:r>
              <a:rPr lang="en-US" sz="2000" b="1" dirty="0">
                <a:solidFill>
                  <a:srgbClr val="525252"/>
                </a:solidFill>
                <a:latin typeface="Consolas" panose="020B0609020204030204" pitchFamily="49" charset="0"/>
              </a:rPr>
              <a:t>find</a:t>
            </a:r>
            <a:r>
              <a:rPr lang="en-US" sz="2000" dirty="0">
                <a:latin typeface="+mn-lt"/>
              </a:rPr>
              <a:t> command )</a:t>
            </a:r>
          </a:p>
          <a:p>
            <a:pPr lvl="1"/>
            <a:r>
              <a:rPr lang="en-US" sz="1760" dirty="0">
                <a:latin typeface="+mn-lt"/>
              </a:rPr>
              <a:t>Verify routing engine convergence:</a:t>
            </a:r>
          </a:p>
          <a:p>
            <a:endParaRPr lang="en-US" dirty="0">
              <a:latin typeface="+mn-lt"/>
            </a:endParaRPr>
          </a:p>
        </p:txBody>
      </p:sp>
      <p:sp>
        <p:nvSpPr>
          <p:cNvPr id="4" name="TextBox 15"/>
          <p:cNvSpPr txBox="1"/>
          <p:nvPr/>
        </p:nvSpPr>
        <p:spPr>
          <a:xfrm>
            <a:off x="1442472" y="2397577"/>
            <a:ext cx="10482828" cy="1109321"/>
          </a:xfrm>
          <a:prstGeom prst="rect">
            <a:avLst/>
          </a:prstGeom>
          <a:noFill/>
          <a:ln w="12700">
            <a:solidFill>
              <a:srgbClr val="525252"/>
            </a:solidFill>
          </a:ln>
        </p:spPr>
        <p:txBody>
          <a:bodyPr wrap="square" lIns="0" tIns="0" rIns="0" bIns="0" rtlCol="0" anchor="ctr" anchorCtr="0">
            <a:noAutofit/>
          </a:bodyPr>
          <a:lstStyle/>
          <a:p>
            <a:pPr marL="311150">
              <a:spcBef>
                <a:spcPts val="0"/>
              </a:spcBef>
              <a:spcAft>
                <a:spcPts val="0"/>
              </a:spcAft>
            </a:pPr>
            <a:r>
              <a:rPr lang="en-US" sz="1800" b="0" dirty="0">
                <a:solidFill>
                  <a:srgbClr val="000000"/>
                </a:solidFill>
                <a:latin typeface="Consolas" panose="020B0609020204030204" pitchFamily="49" charset="0"/>
                <a:ea typeface="MS PGothic" panose="020B0600070205080204" pitchFamily="34" charset="-128"/>
                <a:cs typeface="Consolas" panose="020B0609020204030204" pitchFamily="49" charset="0"/>
              </a:rPr>
              <a:t>[root@mtlacad02 ~]# </a:t>
            </a:r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C0C0C0"/>
                </a:highlight>
                <a:latin typeface="Consolas" panose="020B0609020204030204" pitchFamily="49" charset="0"/>
                <a:ea typeface="MS PGothic" panose="020B0600070205080204" pitchFamily="34" charset="-128"/>
                <a:cs typeface="Consolas" panose="020B0609020204030204" pitchFamily="49" charset="0"/>
              </a:rPr>
              <a:t>cat /</a:t>
            </a:r>
            <a:r>
              <a:rPr lang="en-US" sz="1800" dirty="0" err="1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C0C0C0"/>
                </a:highlight>
                <a:latin typeface="Consolas" panose="020B0609020204030204" pitchFamily="49" charset="0"/>
                <a:ea typeface="MS PGothic" panose="020B0600070205080204" pitchFamily="34" charset="-128"/>
                <a:cs typeface="Consolas" panose="020B0609020204030204" pitchFamily="49" charset="0"/>
              </a:rPr>
              <a:t>var</a:t>
            </a:r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C0C0C0"/>
                </a:highlight>
                <a:latin typeface="Consolas" panose="020B0609020204030204" pitchFamily="49" charset="0"/>
                <a:ea typeface="MS PGothic" panose="020B0600070205080204" pitchFamily="34" charset="-128"/>
                <a:cs typeface="Consolas" panose="020B0609020204030204" pitchFamily="49" charset="0"/>
              </a:rPr>
              <a:t>/log/opensm.log | grep 'SUBNET UP'</a:t>
            </a:r>
            <a:endParaRPr lang="en-US" sz="1800" dirty="0">
              <a:solidFill>
                <a:schemeClr val="tx1">
                  <a:lumMod val="85000"/>
                  <a:lumOff val="15000"/>
                </a:schemeClr>
              </a:solidFill>
              <a:highlight>
                <a:srgbClr val="C0C0C0"/>
              </a:highlight>
              <a:latin typeface="Consolas" panose="020B0609020204030204" pitchFamily="49" charset="0"/>
              <a:ea typeface="Times New Roman" panose="02020603050405020304" pitchFamily="18" charset="0"/>
              <a:cs typeface="Consolas" panose="020B0609020204030204" pitchFamily="49" charset="0"/>
            </a:endParaRPr>
          </a:p>
          <a:p>
            <a:pPr marL="311150">
              <a:spcBef>
                <a:spcPts val="0"/>
              </a:spcBef>
              <a:spcAft>
                <a:spcPts val="0"/>
              </a:spcAft>
            </a:pPr>
            <a:r>
              <a:rPr lang="en-US" sz="1800" b="0" dirty="0">
                <a:solidFill>
                  <a:srgbClr val="000000"/>
                </a:solidFill>
                <a:latin typeface="Consolas" panose="020B0609020204030204" pitchFamily="49" charset="0"/>
                <a:ea typeface="MS PGothic" panose="020B0600070205080204" pitchFamily="34" charset="-128"/>
                <a:cs typeface="Consolas" panose="020B0609020204030204" pitchFamily="49" charset="0"/>
              </a:rPr>
              <a:t> </a:t>
            </a:r>
            <a:endParaRPr lang="en-US" sz="1800" b="0" dirty="0">
              <a:solidFill>
                <a:srgbClr val="000000"/>
              </a:solidFill>
              <a:latin typeface="Consolas" panose="020B0609020204030204" pitchFamily="49" charset="0"/>
              <a:ea typeface="Times New Roman" panose="02020603050405020304" pitchFamily="18" charset="0"/>
              <a:cs typeface="Consolas" panose="020B0609020204030204" pitchFamily="49" charset="0"/>
            </a:endParaRPr>
          </a:p>
          <a:p>
            <a:pPr marL="311150">
              <a:spcBef>
                <a:spcPts val="0"/>
              </a:spcBef>
              <a:spcAft>
                <a:spcPts val="0"/>
              </a:spcAft>
            </a:pPr>
            <a:r>
              <a:rPr lang="en-US" sz="1800" b="0" dirty="0">
                <a:solidFill>
                  <a:srgbClr val="000000"/>
                </a:solidFill>
                <a:latin typeface="Consolas" panose="020B0609020204030204" pitchFamily="49" charset="0"/>
                <a:ea typeface="MS PGothic" panose="020B0600070205080204" pitchFamily="34" charset="-128"/>
                <a:cs typeface="Consolas" panose="020B0609020204030204" pitchFamily="49" charset="0"/>
              </a:rPr>
              <a:t>Jul 20 14:10:27 564635 [C1598700] 0x02 -&gt; SUBNET UP</a:t>
            </a:r>
            <a:endParaRPr lang="en-US" sz="1800" b="0" dirty="0">
              <a:solidFill>
                <a:srgbClr val="000000"/>
              </a:solidFill>
              <a:latin typeface="Consolas" panose="020B0609020204030204" pitchFamily="49" charset="0"/>
              <a:ea typeface="Times New Roman" panose="02020603050405020304" pitchFamily="18" charset="0"/>
              <a:cs typeface="Consolas" panose="020B0609020204030204" pitchFamily="49" charset="0"/>
            </a:endParaRPr>
          </a:p>
        </p:txBody>
      </p:sp>
      <p:sp>
        <p:nvSpPr>
          <p:cNvPr id="5" name="TextBox 15"/>
          <p:cNvSpPr txBox="1"/>
          <p:nvPr/>
        </p:nvSpPr>
        <p:spPr>
          <a:xfrm>
            <a:off x="1442472" y="4628470"/>
            <a:ext cx="10519481" cy="1996816"/>
          </a:xfrm>
          <a:prstGeom prst="rect">
            <a:avLst/>
          </a:prstGeom>
          <a:noFill/>
          <a:ln w="12700">
            <a:solidFill>
              <a:srgbClr val="000000"/>
            </a:solidFill>
          </a:ln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311150" marR="0">
              <a:spcBef>
                <a:spcPts val="0"/>
              </a:spcBef>
              <a:spcAft>
                <a:spcPts val="0"/>
              </a:spcAft>
              <a:defRPr sz="1600" b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MS PGothic" panose="020B0600070205080204" pitchFamily="34" charset="-128"/>
                <a:cs typeface="Consolas" panose="020B0609020204030204" pitchFamily="49" charset="0"/>
              </a:defRPr>
            </a:lvl1pPr>
          </a:lstStyle>
          <a:p>
            <a:r>
              <a:rPr lang="en-US" dirty="0"/>
              <a:t>[root@mtlacad02 ~]# 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C0C0C0"/>
                </a:highlight>
              </a:rPr>
              <a:t>grep table /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C0C0C0"/>
                </a:highlight>
              </a:rPr>
              <a:t>var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C0C0C0"/>
                </a:highlight>
              </a:rPr>
              <a:t>/log/opensm.log </a:t>
            </a:r>
          </a:p>
          <a:p>
            <a:r>
              <a:rPr lang="en-US" dirty="0"/>
              <a:t>Jul 20 14:10:27 556075 [C1598700] 0x02 -&gt; </a:t>
            </a:r>
            <a:r>
              <a:rPr lang="en-US" dirty="0" err="1"/>
              <a:t>osm_ucast_mgr_process</a:t>
            </a:r>
            <a:r>
              <a:rPr lang="en-US" dirty="0"/>
              <a:t>: </a:t>
            </a:r>
            <a:r>
              <a:rPr lang="en-US" dirty="0" err="1"/>
              <a:t>minhop</a:t>
            </a:r>
            <a:r>
              <a:rPr lang="en-US" dirty="0"/>
              <a:t> tables configured on all switches</a:t>
            </a:r>
          </a:p>
          <a:p>
            <a:r>
              <a:rPr lang="en-US" dirty="0"/>
              <a:t> </a:t>
            </a:r>
          </a:p>
          <a:p>
            <a:r>
              <a:rPr lang="en-US" dirty="0"/>
              <a:t>[root@mtlacad02 ~]# 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C0C0C0"/>
                </a:highlight>
              </a:rPr>
              <a:t>cat /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C0C0C0"/>
                </a:highlight>
              </a:rPr>
              <a:t>var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C0C0C0"/>
                </a:highlight>
              </a:rPr>
              <a:t>/log/opensm.log | grep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C0C0C0"/>
                </a:highlight>
              </a:rPr>
              <a:t>updn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highlight>
                <a:srgbClr val="C0C0C0"/>
              </a:highlight>
            </a:endParaRPr>
          </a:p>
          <a:p>
            <a:r>
              <a:rPr lang="en-US" dirty="0"/>
              <a:t>Jul 20 14:10:27 555993 [C1598700] 0x02 -&gt; </a:t>
            </a:r>
            <a:r>
              <a:rPr lang="en-US" dirty="0" err="1"/>
              <a:t>updn_lid_matrices</a:t>
            </a:r>
            <a:r>
              <a:rPr lang="en-US" dirty="0"/>
              <a:t>: disabling UPDN algorithm, no root nodes were found</a:t>
            </a:r>
          </a:p>
        </p:txBody>
      </p:sp>
      <p:sp>
        <p:nvSpPr>
          <p:cNvPr id="6" name="TextBox 15"/>
          <p:cNvSpPr txBox="1"/>
          <p:nvPr/>
        </p:nvSpPr>
        <p:spPr>
          <a:xfrm>
            <a:off x="1442472" y="6778168"/>
            <a:ext cx="10519481" cy="942364"/>
          </a:xfrm>
          <a:prstGeom prst="rect">
            <a:avLst/>
          </a:prstGeom>
          <a:noFill/>
          <a:ln w="12700">
            <a:solidFill>
              <a:srgbClr val="000000"/>
            </a:solidFill>
          </a:ln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311150" marR="0">
              <a:spcBef>
                <a:spcPts val="0"/>
              </a:spcBef>
              <a:spcAft>
                <a:spcPts val="0"/>
              </a:spcAft>
              <a:defRPr sz="1600" b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MS PGothic" panose="020B0600070205080204" pitchFamily="34" charset="-128"/>
                <a:cs typeface="Consolas" panose="020B0609020204030204" pitchFamily="49" charset="0"/>
              </a:defRPr>
            </a:lvl1pPr>
          </a:lstStyle>
          <a:p>
            <a:r>
              <a:rPr lang="en-US" dirty="0"/>
              <a:t>[root@mtlacad02 ~]# 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C0C0C0"/>
                </a:highlight>
              </a:rPr>
              <a:t>cat /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C0C0C0"/>
                </a:highlight>
              </a:rPr>
              <a:t>var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C0C0C0"/>
                </a:highlight>
              </a:rPr>
              <a:t>/log/opensm.log | grep table</a:t>
            </a:r>
          </a:p>
          <a:p>
            <a:r>
              <a:rPr lang="en-US" dirty="0"/>
              <a:t>Jul 20 14:38:07 714802 [ECD47700] 0x02 -&gt; </a:t>
            </a:r>
            <a:r>
              <a:rPr lang="en-US" dirty="0" err="1"/>
              <a:t>osm_ucast_mgr_process</a:t>
            </a:r>
            <a:r>
              <a:rPr lang="en-US" dirty="0"/>
              <a:t>: </a:t>
            </a:r>
            <a:r>
              <a:rPr lang="en-US" dirty="0" err="1"/>
              <a:t>updn</a:t>
            </a:r>
            <a:r>
              <a:rPr lang="en-US" dirty="0"/>
              <a:t> tables configured on all switches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548003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 bwMode="auto">
          <a:xfrm>
            <a:off x="4889501" y="2845492"/>
            <a:ext cx="2662766" cy="958864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180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18" name="TextBox 15"/>
          <p:cNvSpPr txBox="1"/>
          <p:nvPr/>
        </p:nvSpPr>
        <p:spPr>
          <a:xfrm>
            <a:off x="677334" y="1298223"/>
            <a:ext cx="12383910" cy="2585155"/>
          </a:xfrm>
          <a:prstGeom prst="rect">
            <a:avLst/>
          </a:prstGeom>
          <a:noFill/>
          <a:ln w="12700">
            <a:solidFill>
              <a:srgbClr val="000000"/>
            </a:solidFill>
          </a:ln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311150" marR="0">
              <a:spcBef>
                <a:spcPts val="0"/>
              </a:spcBef>
              <a:spcAft>
                <a:spcPts val="0"/>
              </a:spcAft>
              <a:defRPr sz="1600" b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MS PGothic" panose="020B0600070205080204" pitchFamily="34" charset="-128"/>
                <a:cs typeface="Consolas" panose="020B0609020204030204" pitchFamily="49" charset="0"/>
              </a:defRPr>
            </a:lvl1pPr>
          </a:lstStyle>
          <a:p>
            <a:r>
              <a:rPr lang="en-US" dirty="0"/>
              <a:t>[root@mtlacad02 ~]# </a:t>
            </a: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C0C0C0"/>
                </a:highlight>
              </a:rPr>
              <a:t>ls /</a:t>
            </a:r>
            <a:r>
              <a:rPr lang="en-US" b="1" dirty="0" err="1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C0C0C0"/>
                </a:highlight>
              </a:rPr>
              <a:t>var</a:t>
            </a: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C0C0C0"/>
                </a:highlight>
              </a:rPr>
              <a:t>/log/</a:t>
            </a:r>
          </a:p>
          <a:p>
            <a:r>
              <a:rPr lang="en-US" dirty="0"/>
              <a:t>audit          dracut.log-20160508  messages-20160731       </a:t>
            </a:r>
            <a:r>
              <a:rPr lang="en-US" dirty="0" err="1"/>
              <a:t>opensm-statistics.dump</a:t>
            </a:r>
            <a:r>
              <a:rPr lang="en-US" dirty="0"/>
              <a:t>       spooler           </a:t>
            </a:r>
            <a:r>
              <a:rPr lang="en-US" dirty="0" err="1"/>
              <a:t>wtmp</a:t>
            </a:r>
            <a:endParaRPr lang="en-US" dirty="0"/>
          </a:p>
          <a:p>
            <a:r>
              <a:rPr lang="en-US" dirty="0"/>
              <a:t>boot.log       </a:t>
            </a:r>
            <a:r>
              <a:rPr lang="en-US" dirty="0" err="1"/>
              <a:t>httpd</a:t>
            </a:r>
            <a:r>
              <a:rPr lang="en-US" dirty="0"/>
              <a:t>                </a:t>
            </a:r>
            <a:r>
              <a:rPr lang="en-US" dirty="0" err="1"/>
              <a:t>ntpstats</a:t>
            </a:r>
            <a:r>
              <a:rPr lang="en-US" dirty="0"/>
              <a:t>                </a:t>
            </a:r>
            <a:r>
              <a:rPr lang="en-US" dirty="0" err="1"/>
              <a:t>opensm-subnet.lst</a:t>
            </a:r>
            <a:r>
              <a:rPr lang="en-US" dirty="0"/>
              <a:t>            spooler-20160710  yum.log</a:t>
            </a:r>
          </a:p>
          <a:p>
            <a:r>
              <a:rPr lang="en-US" dirty="0" err="1"/>
              <a:t>btmp</a:t>
            </a:r>
            <a:r>
              <a:rPr lang="en-US" dirty="0"/>
              <a:t>           </a:t>
            </a:r>
            <a:r>
              <a:rPr lang="en-US" dirty="0" err="1"/>
              <a:t>lastlog</a:t>
            </a:r>
            <a:r>
              <a:rPr lang="en-US" dirty="0"/>
              <a:t>              opensm.log              </a:t>
            </a:r>
            <a:r>
              <a:rPr lang="en-US" dirty="0" err="1"/>
              <a:t>opensm</a:t>
            </a:r>
            <a:r>
              <a:rPr lang="en-US" dirty="0"/>
              <a:t>-unhealthy-</a:t>
            </a:r>
            <a:r>
              <a:rPr lang="en-US" dirty="0" err="1"/>
              <a:t>ports.dump</a:t>
            </a:r>
            <a:r>
              <a:rPr lang="en-US" dirty="0"/>
              <a:t>  spooler-20160717</a:t>
            </a:r>
          </a:p>
          <a:p>
            <a:r>
              <a:rPr lang="en-US" dirty="0"/>
              <a:t>btmp-20160701  messages             opensm.log-20160711.gz  </a:t>
            </a:r>
            <a:r>
              <a:rPr lang="en-US" dirty="0" err="1"/>
              <a:t>prelink</a:t>
            </a:r>
            <a:r>
              <a:rPr lang="en-US" dirty="0"/>
              <a:t>                      spooler-20160724</a:t>
            </a:r>
          </a:p>
          <a:p>
            <a:r>
              <a:rPr lang="en-US" dirty="0" err="1"/>
              <a:t>ConsoleKit</a:t>
            </a:r>
            <a:r>
              <a:rPr lang="en-US" dirty="0"/>
              <a:t>     messages-20160710    opensm.log-20160718.gz  </a:t>
            </a:r>
            <a:r>
              <a:rPr lang="en-US" dirty="0" err="1"/>
              <a:t>sa</a:t>
            </a:r>
            <a:r>
              <a:rPr lang="en-US" dirty="0"/>
              <a:t>                           spooler-20160731</a:t>
            </a:r>
          </a:p>
          <a:p>
            <a:r>
              <a:rPr lang="en-US" dirty="0" err="1"/>
              <a:t>dmesg</a:t>
            </a:r>
            <a:r>
              <a:rPr lang="en-US" dirty="0"/>
              <a:t>          messages-20160717    opensm.log-20160724.gz  samba                        srp_daemon.log</a:t>
            </a:r>
          </a:p>
          <a:p>
            <a:r>
              <a:rPr lang="en-US" dirty="0" err="1"/>
              <a:t>dmesg.old</a:t>
            </a:r>
            <a:r>
              <a:rPr lang="en-US" dirty="0"/>
              <a:t>      messages-20160724    opensm.log-20160731.gz  sa-update.log                </a:t>
            </a:r>
            <a:r>
              <a:rPr lang="en-US" dirty="0" err="1"/>
              <a:t>tallylog</a:t>
            </a:r>
            <a:endParaRPr lang="en-US" dirty="0"/>
          </a:p>
        </p:txBody>
      </p:sp>
      <p:sp>
        <p:nvSpPr>
          <p:cNvPr id="20" name="TextBox 15"/>
          <p:cNvSpPr txBox="1"/>
          <p:nvPr/>
        </p:nvSpPr>
        <p:spPr>
          <a:xfrm>
            <a:off x="677334" y="4138069"/>
            <a:ext cx="12383910" cy="2585155"/>
          </a:xfrm>
          <a:prstGeom prst="rect">
            <a:avLst/>
          </a:prstGeom>
          <a:noFill/>
          <a:ln w="12700">
            <a:solidFill>
              <a:srgbClr val="000000"/>
            </a:solidFill>
          </a:ln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311150" marR="0">
              <a:spcBef>
                <a:spcPts val="0"/>
              </a:spcBef>
              <a:spcAft>
                <a:spcPts val="0"/>
              </a:spcAft>
              <a:defRPr sz="1600" b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MS PGothic" panose="020B0600070205080204" pitchFamily="34" charset="-128"/>
                <a:cs typeface="Consolas" panose="020B0609020204030204" pitchFamily="49" charset="0"/>
              </a:defRPr>
            </a:lvl1pPr>
          </a:lstStyle>
          <a:p>
            <a:r>
              <a:rPr lang="en-US" dirty="0"/>
              <a:t>[root@mtlacad02 ~]# </a:t>
            </a:r>
            <a:r>
              <a:rPr lang="en-US" dirty="0" err="1"/>
              <a:t>gunzip</a:t>
            </a:r>
            <a:r>
              <a:rPr lang="en-US" dirty="0"/>
              <a:t> /</a:t>
            </a:r>
            <a:r>
              <a:rPr lang="en-US" dirty="0" err="1"/>
              <a:t>var</a:t>
            </a:r>
            <a:r>
              <a:rPr lang="en-US" dirty="0"/>
              <a:t>/log/opensm.log-20160711.gz</a:t>
            </a:r>
          </a:p>
          <a:p>
            <a:endParaRPr lang="en-US" dirty="0"/>
          </a:p>
          <a:p>
            <a:r>
              <a:rPr lang="en-US" dirty="0"/>
              <a:t>[root@mtlacad02 ~]# cat /</a:t>
            </a:r>
            <a:r>
              <a:rPr lang="en-US" dirty="0" err="1"/>
              <a:t>var</a:t>
            </a:r>
            <a:r>
              <a:rPr lang="en-US" dirty="0"/>
              <a:t>/log/opensm.log-20160711</a:t>
            </a:r>
          </a:p>
          <a:p>
            <a:r>
              <a:rPr lang="en-US" dirty="0"/>
              <a:t>Jul 10 11:52:02 063706 [2A7A7700] 0x03 -&gt; OpenSM 4.6.1.MLNX20160112.774e977</a:t>
            </a:r>
          </a:p>
          <a:p>
            <a:r>
              <a:rPr lang="en-US" dirty="0"/>
              <a:t>OpenSM 4.6.1.MLNX20160112.774e977</a:t>
            </a:r>
          </a:p>
          <a:p>
            <a:endParaRPr lang="en-US" dirty="0"/>
          </a:p>
          <a:p>
            <a:r>
              <a:rPr lang="en-US" dirty="0"/>
              <a:t>Jul 10 11:52:02 063752 [2A7A7700] 0x80 -&gt; OpenSM 4.6.1.MLNX20160112.774e977</a:t>
            </a:r>
          </a:p>
          <a:p>
            <a:r>
              <a:rPr lang="en-US" dirty="0"/>
              <a:t>Using default GUID 0xf45214030033d1d1</a:t>
            </a:r>
          </a:p>
          <a:p>
            <a:r>
              <a:rPr lang="en-US" dirty="0"/>
              <a:t>Entering DISCOVERING state</a:t>
            </a:r>
          </a:p>
          <a:p>
            <a:endParaRPr lang="en-US" dirty="0"/>
          </a:p>
        </p:txBody>
      </p:sp>
      <p:sp>
        <p:nvSpPr>
          <p:cNvPr id="8" name="Title 3"/>
          <p:cNvSpPr txBox="1">
            <a:spLocks/>
          </p:cNvSpPr>
          <p:nvPr/>
        </p:nvSpPr>
        <p:spPr bwMode="white">
          <a:xfrm>
            <a:off x="2594884" y="33453"/>
            <a:ext cx="7645995" cy="677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4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Univers 45 Light" panose="020B0500000000000000" pitchFamily="34" charset="0"/>
                <a:ea typeface="ＭＳ Ｐゴシック" charset="0"/>
                <a:cs typeface="+mj-cs"/>
              </a:defRPr>
            </a:lvl1pPr>
          </a:lstStyle>
          <a:p>
            <a:pPr>
              <a:lnSpc>
                <a:spcPts val="4038"/>
              </a:lnSpc>
            </a:pPr>
            <a:endParaRPr lang="en-GB" dirty="0">
              <a:solidFill>
                <a:schemeClr val="bg1"/>
              </a:solidFill>
              <a:ea typeface="Univers 45 Light" panose="020B0500000000000000" pitchFamily="34" charset="0"/>
              <a:cs typeface="Arial" pitchFamily="34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48062DF-9F60-409A-A463-0AA3DF972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How to View Previous Log Files?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533948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400" dirty="0"/>
              <a:t>OpenSM Logs Configuration Example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idx="1"/>
          </p:nvPr>
        </p:nvSpPr>
        <p:spPr>
          <a:xfrm>
            <a:off x="901700" y="1638300"/>
            <a:ext cx="12722225" cy="6223000"/>
          </a:xfr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000" dirty="0">
                <a:latin typeface="DIN Pro Regular" panose="020B0504020101020102" pitchFamily="34" charset="0"/>
                <a:cs typeface="DIN Pro Regular" panose="020B0504020101020102" pitchFamily="34" charset="0"/>
              </a:rPr>
              <a:t>The SM log file size can be changed from 3MB to 5MB.</a:t>
            </a:r>
          </a:p>
          <a:p>
            <a:pPr>
              <a:lnSpc>
                <a:spcPct val="100000"/>
              </a:lnSpc>
            </a:pPr>
            <a:r>
              <a:rPr lang="en-US" sz="2000" dirty="0">
                <a:latin typeface="DIN Pro Regular" panose="020B0504020101020102" pitchFamily="34" charset="0"/>
                <a:cs typeface="DIN Pro Regular" panose="020B0504020101020102" pitchFamily="34" charset="0"/>
              </a:rPr>
              <a:t>You can choose how often a new SM log file will be created: daily, weekly (default), monthly.</a:t>
            </a:r>
          </a:p>
          <a:p>
            <a:pPr>
              <a:lnSpc>
                <a:spcPct val="100000"/>
              </a:lnSpc>
            </a:pPr>
            <a:r>
              <a:rPr lang="en-US" sz="2000" dirty="0">
                <a:latin typeface="DIN Pro Regular" panose="020B0504020101020102" pitchFamily="34" charset="0"/>
                <a:cs typeface="DIN Pro Regular" panose="020B0504020101020102" pitchFamily="34" charset="0"/>
              </a:rPr>
              <a:t>The SM log file will reach its maximum log size, or it will obey the rotational periodically order.</a:t>
            </a:r>
            <a:endParaRPr lang="en-US" sz="1800" dirty="0">
              <a:latin typeface="DIN Pro Regular" panose="020B0504020101020102" pitchFamily="34" charset="0"/>
              <a:cs typeface="DIN Pro Regular" panose="020B0504020101020102" pitchFamily="34" charset="0"/>
            </a:endParaRPr>
          </a:p>
          <a:p>
            <a:pPr marL="438912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1800" dirty="0">
                <a:latin typeface="DIN Pro Regular" panose="020B0504020101020102" pitchFamily="34" charset="0"/>
                <a:cs typeface="DIN Pro Regular" panose="020B0504020101020102" pitchFamily="34" charset="0"/>
              </a:rPr>
              <a:t>Modify the OpenSM log maximum file size:</a:t>
            </a:r>
          </a:p>
          <a:p>
            <a:pPr lvl="1">
              <a:lnSpc>
                <a:spcPct val="100000"/>
              </a:lnSpc>
              <a:buClr>
                <a:schemeClr val="tx1">
                  <a:lumMod val="85000"/>
                  <a:lumOff val="15000"/>
                </a:schemeClr>
              </a:buClr>
            </a:pPr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vi /</a:t>
            </a:r>
            <a:r>
              <a:rPr lang="en-US" sz="1800" dirty="0" err="1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etc</a:t>
            </a:r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sz="1800" dirty="0" err="1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opensm</a:t>
            </a:r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sz="1800" dirty="0" err="1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opensm.conf</a:t>
            </a:r>
            <a:br>
              <a:rPr lang="en-US" sz="1800" b="1" dirty="0">
                <a:solidFill>
                  <a:srgbClr val="F1446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232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23232"/>
                </a:solidFill>
                <a:latin typeface="DIN Pro Regular" panose="020B0504020101020102" pitchFamily="34" charset="0"/>
                <a:cs typeface="DIN Pro Regular" panose="020B0504020101020102" pitchFamily="34" charset="0"/>
              </a:rPr>
              <a:t>Look for /</a:t>
            </a:r>
            <a:r>
              <a:rPr lang="en-US" sz="1800" dirty="0" err="1">
                <a:solidFill>
                  <a:srgbClr val="323232"/>
                </a:solidFill>
                <a:latin typeface="DIN Pro Regular" panose="020B0504020101020102" pitchFamily="34" charset="0"/>
                <a:cs typeface="DIN Pro Regular" panose="020B0504020101020102" pitchFamily="34" charset="0"/>
              </a:rPr>
              <a:t>log_max_size</a:t>
            </a:r>
            <a:r>
              <a:rPr lang="en-US" sz="1800" dirty="0">
                <a:solidFill>
                  <a:srgbClr val="323232"/>
                </a:solidFill>
                <a:latin typeface="DIN Pro Regular" panose="020B0504020101020102" pitchFamily="34" charset="0"/>
                <a:cs typeface="DIN Pro Regular" panose="020B0504020101020102" pitchFamily="34" charset="0"/>
              </a:rPr>
              <a:t> and change the size</a:t>
            </a:r>
          </a:p>
          <a:p>
            <a:pPr marL="312736" lvl="1" indent="0">
              <a:lnSpc>
                <a:spcPct val="100000"/>
              </a:lnSpc>
              <a:buNone/>
            </a:pPr>
            <a:endParaRPr lang="en-US" sz="1800" dirty="0">
              <a:solidFill>
                <a:schemeClr val="tx2"/>
              </a:solidFill>
            </a:endParaRPr>
          </a:p>
          <a:p>
            <a:pPr marL="438912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1800" dirty="0">
                <a:latin typeface="DIN Pro Regular" panose="020B0504020101020102" pitchFamily="34" charset="0"/>
                <a:cs typeface="DIN Pro Regular" panose="020B0504020101020102" pitchFamily="34" charset="0"/>
              </a:rPr>
              <a:t>Modify the OpenSM log frequency rotation:</a:t>
            </a:r>
          </a:p>
          <a:p>
            <a:pPr lvl="1">
              <a:lnSpc>
                <a:spcPct val="100000"/>
              </a:lnSpc>
              <a:buClr>
                <a:schemeClr val="tx1">
                  <a:lumMod val="85000"/>
                  <a:lumOff val="15000"/>
                </a:schemeClr>
              </a:buClr>
            </a:pPr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vi /</a:t>
            </a:r>
            <a:r>
              <a:rPr lang="en-US" sz="1800" dirty="0" err="1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etc</a:t>
            </a:r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sz="1800" dirty="0" err="1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logrotate.d</a:t>
            </a:r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sz="1800" dirty="0" err="1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opensm</a:t>
            </a:r>
            <a:br>
              <a:rPr lang="en-US" sz="1800" dirty="0">
                <a:solidFill>
                  <a:srgbClr val="3232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800" dirty="0">
                <a:solidFill>
                  <a:srgbClr val="32323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solidFill>
                  <a:srgbClr val="323232"/>
                </a:solidFill>
                <a:latin typeface="DIN Pro Regular" panose="020B0504020101020102" pitchFamily="34" charset="0"/>
                <a:cs typeface="DIN Pro Regular" panose="020B0504020101020102" pitchFamily="34" charset="0"/>
              </a:rPr>
              <a:t>Look for </a:t>
            </a:r>
            <a:r>
              <a:rPr lang="en-US" sz="1800" b="1" i="1" dirty="0">
                <a:solidFill>
                  <a:srgbClr val="323232"/>
                </a:solidFill>
                <a:latin typeface="DIN Pro Regular" panose="020B0504020101020102" pitchFamily="34" charset="0"/>
                <a:cs typeface="DIN Pro Regular" panose="020B0504020101020102" pitchFamily="34" charset="0"/>
              </a:rPr>
              <a:t>daily, weekly, monthly </a:t>
            </a:r>
            <a:r>
              <a:rPr lang="en-US" sz="1800" dirty="0">
                <a:solidFill>
                  <a:srgbClr val="323232"/>
                </a:solidFill>
                <a:latin typeface="DIN Pro Regular" panose="020B0504020101020102" pitchFamily="34" charset="0"/>
                <a:cs typeface="DIN Pro Regular" panose="020B0504020101020102" pitchFamily="34" charset="0"/>
              </a:rPr>
              <a:t>and change accordingly</a:t>
            </a:r>
          </a:p>
        </p:txBody>
      </p:sp>
      <p:sp>
        <p:nvSpPr>
          <p:cNvPr id="9" name="Rectangle 8"/>
          <p:cNvSpPr/>
          <p:nvPr/>
        </p:nvSpPr>
        <p:spPr>
          <a:xfrm>
            <a:off x="1079798" y="4781213"/>
            <a:ext cx="7386869" cy="3534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/>
          <a:p>
            <a:pPr marL="438912" indent="-457200">
              <a:buFont typeface="+mj-lt"/>
              <a:buAutoNum type="arabicPeriod"/>
            </a:pPr>
            <a:endParaRPr lang="en-US" sz="2000" b="0" dirty="0">
              <a:solidFill>
                <a:srgbClr val="002B60"/>
              </a:solidFill>
              <a:latin typeface="Calibri" pitchFamily="34" charset="0"/>
              <a:cs typeface="Arial" pitchFamily="-10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823321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492E8D-AD69-40F4-B69E-7EC5F87EE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SM Logs Errors and Traps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729046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OpenSM Logs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0"/>
              </a:spcAft>
            </a:pPr>
            <a:r>
              <a:rPr lang="en-US" dirty="0"/>
              <a:t>OpenSM logs are under (by default): </a:t>
            </a:r>
          </a:p>
          <a:p>
            <a:pPr lvl="1">
              <a:spcAft>
                <a:spcPts val="0"/>
              </a:spcAft>
            </a:pP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/var/log/opensm.log </a:t>
            </a:r>
            <a:r>
              <a:rPr lang="en-US" dirty="0"/>
              <a:t>and all errors reported in this second file should be </a:t>
            </a:r>
            <a:br>
              <a:rPr lang="en-US" dirty="0"/>
            </a:br>
            <a:r>
              <a:rPr lang="en-US" dirty="0"/>
              <a:t>treated as indicators of IB fabric health issues</a:t>
            </a:r>
          </a:p>
          <a:p>
            <a:pPr lvl="1">
              <a:spcAft>
                <a:spcPts val="0"/>
              </a:spcAft>
            </a:pPr>
            <a:r>
              <a:rPr lang="en-US" dirty="0"/>
              <a:t>OpenSM logs are also available when using UFM </a:t>
            </a:r>
          </a:p>
          <a:p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C6B428E-5842-4DD5-9999-1DE19FF71E28}"/>
              </a:ext>
            </a:extLst>
          </p:cNvPr>
          <p:cNvSpPr/>
          <p:nvPr/>
        </p:nvSpPr>
        <p:spPr>
          <a:xfrm>
            <a:off x="901699" y="3399979"/>
            <a:ext cx="12722225" cy="4278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[root@mtlacad03 ~]# more /opt/</a:t>
            </a:r>
            <a:r>
              <a:rPr lang="en-US" sz="1600" dirty="0" err="1"/>
              <a:t>ufm</a:t>
            </a:r>
            <a:r>
              <a:rPr lang="en-US" sz="1600" dirty="0"/>
              <a:t>/files/log/opensm.log</a:t>
            </a:r>
          </a:p>
          <a:p>
            <a:r>
              <a:rPr lang="en-US" sz="1600" dirty="0"/>
              <a:t>Oct 26 08:37:52 441537 [307B9700] 0x02 -&gt; </a:t>
            </a:r>
            <a:r>
              <a:rPr lang="en-US" sz="1600" dirty="0" err="1"/>
              <a:t>event_send_thread</a:t>
            </a:r>
            <a:r>
              <a:rPr lang="en-US" sz="1600" dirty="0"/>
              <a:t>: </a:t>
            </a:r>
            <a:r>
              <a:rPr lang="en-US" sz="1600" dirty="0" err="1"/>
              <a:t>ufm_plugin_destroying</a:t>
            </a:r>
            <a:endParaRPr lang="en-US" sz="1600" dirty="0"/>
          </a:p>
          <a:p>
            <a:r>
              <a:rPr lang="en-US" sz="1600" dirty="0"/>
              <a:t>Oct 26 08:37:52 444467 [4F3A9740] 0x80 -&gt; Exiting SM</a:t>
            </a:r>
          </a:p>
          <a:p>
            <a:r>
              <a:rPr lang="en-US" sz="1600" dirty="0"/>
              <a:t>Oct 26 08:38:06 659479 [FAAF740] 0x03 -&gt; </a:t>
            </a:r>
            <a:r>
              <a:rPr lang="en-US" sz="1600" dirty="0" err="1"/>
              <a:t>OpenSM</a:t>
            </a:r>
            <a:r>
              <a:rPr lang="en-US" sz="1600" dirty="0"/>
              <a:t> 5.7.1_ee4c02e</a:t>
            </a:r>
          </a:p>
          <a:p>
            <a:r>
              <a:rPr lang="en-US" sz="1600" dirty="0"/>
              <a:t>Oct 26 08:38:06 659523 [FAAF740] 0x80 -&gt; </a:t>
            </a:r>
            <a:r>
              <a:rPr lang="en-US" sz="1600" dirty="0" err="1"/>
              <a:t>OpenSM</a:t>
            </a:r>
            <a:r>
              <a:rPr lang="en-US" sz="1600" dirty="0"/>
              <a:t> 5.7.1_ee4c02e</a:t>
            </a:r>
          </a:p>
          <a:p>
            <a:r>
              <a:rPr lang="en-US" sz="1600" dirty="0"/>
              <a:t>Oct 26 08:38:06 661074 [FAAF740] 0x02 -&gt; </a:t>
            </a:r>
            <a:r>
              <a:rPr lang="en-US" sz="1600" dirty="0" err="1"/>
              <a:t>osm_vendor_init</a:t>
            </a:r>
            <a:r>
              <a:rPr lang="en-US" sz="1600" dirty="0"/>
              <a:t>: 1000 pending </a:t>
            </a:r>
            <a:r>
              <a:rPr lang="en-US" sz="1600" dirty="0" err="1"/>
              <a:t>umads</a:t>
            </a:r>
            <a:r>
              <a:rPr lang="en-US" sz="1600" dirty="0"/>
              <a:t> specified</a:t>
            </a:r>
          </a:p>
          <a:p>
            <a:r>
              <a:rPr lang="en-US" sz="1600" dirty="0"/>
              <a:t>Oct 26 08:38:06 661146 [FAAF740] 0x02 -&gt; </a:t>
            </a:r>
            <a:r>
              <a:rPr lang="en-US" sz="1600" dirty="0" err="1"/>
              <a:t>osm_vendor_init</a:t>
            </a:r>
            <a:r>
              <a:rPr lang="en-US" sz="1600" dirty="0"/>
              <a:t>: 1000 pending </a:t>
            </a:r>
            <a:r>
              <a:rPr lang="en-US" sz="1600" dirty="0" err="1"/>
              <a:t>umads</a:t>
            </a:r>
            <a:r>
              <a:rPr lang="en-US" sz="1600" dirty="0"/>
              <a:t> specified</a:t>
            </a:r>
          </a:p>
          <a:p>
            <a:r>
              <a:rPr lang="en-US" sz="1600" dirty="0"/>
              <a:t>Oct 26 08:38:06 663827 [FAAF740] 0x80 -&gt; Entering DISCOVERING state</a:t>
            </a:r>
            <a:br>
              <a:rPr lang="en-US" sz="1600" dirty="0"/>
            </a:br>
            <a:r>
              <a:rPr lang="en-US" sz="1600" dirty="0"/>
              <a:t>Jan 23 12:33:40 959787 [9953A740] 0x02 -&gt; </a:t>
            </a:r>
            <a:r>
              <a:rPr lang="en-US" sz="1600" dirty="0" err="1"/>
              <a:t>osm_vendor_bind</a:t>
            </a:r>
            <a:r>
              <a:rPr lang="en-US" sz="1600" dirty="0"/>
              <a:t>: </a:t>
            </a:r>
            <a:r>
              <a:rPr lang="en-US" sz="1600" dirty="0" err="1"/>
              <a:t>Mgmt</a:t>
            </a:r>
            <a:r>
              <a:rPr lang="en-US" sz="1600" dirty="0"/>
              <a:t> class 0x81 binding to port GUID 0x7cfe9003005d7b2e</a:t>
            </a:r>
          </a:p>
          <a:p>
            <a:r>
              <a:rPr lang="en-US" sz="1600" dirty="0"/>
              <a:t>Jan 23 12:33:40 991357 [9953A740] 0x02 -&gt; </a:t>
            </a:r>
            <a:r>
              <a:rPr lang="en-US" sz="1600" dirty="0" err="1"/>
              <a:t>osm_vendor_bind</a:t>
            </a:r>
            <a:r>
              <a:rPr lang="en-US" sz="1600" dirty="0"/>
              <a:t>: </a:t>
            </a:r>
            <a:r>
              <a:rPr lang="en-US" sz="1600" dirty="0" err="1"/>
              <a:t>Mgmt</a:t>
            </a:r>
            <a:r>
              <a:rPr lang="en-US" sz="1600" dirty="0"/>
              <a:t> class 0x03 binding to port GUID 0x7cfe9003005d7b2e</a:t>
            </a:r>
            <a:br>
              <a:rPr lang="en-US" sz="1600" dirty="0"/>
            </a:br>
            <a:r>
              <a:rPr lang="en-US" sz="1600" dirty="0"/>
              <a:t>Oct 26 08:38:07 323549 [78EC700] 0x02 -&gt; </a:t>
            </a:r>
            <a:r>
              <a:rPr lang="en-US" sz="1600" dirty="0" err="1"/>
              <a:t>log_notice</a:t>
            </a:r>
            <a:r>
              <a:rPr lang="en-US" sz="1600" dirty="0"/>
              <a:t>: Reporting Generic Notice type:4 num:144 (</a:t>
            </a:r>
            <a:r>
              <a:rPr lang="en-US" sz="1600" dirty="0" err="1"/>
              <a:t>CapabilityMask</a:t>
            </a:r>
            <a:r>
              <a:rPr lang="en-US" sz="1600" dirty="0"/>
              <a:t>, </a:t>
            </a:r>
            <a:r>
              <a:rPr lang="en-US" sz="1600" dirty="0" err="1"/>
              <a:t>NodeDe</a:t>
            </a:r>
            <a:endParaRPr lang="en-US" sz="1600" dirty="0"/>
          </a:p>
          <a:p>
            <a:r>
              <a:rPr lang="en-US" sz="1600" dirty="0" err="1"/>
              <a:t>scription</a:t>
            </a:r>
            <a:r>
              <a:rPr lang="en-US" sz="1600" dirty="0"/>
              <a:t>, Link [</a:t>
            </a:r>
            <a:r>
              <a:rPr lang="en-US" sz="1600" dirty="0" err="1"/>
              <a:t>Width|Speed</a:t>
            </a:r>
            <a:r>
              <a:rPr lang="en-US" sz="1600" dirty="0"/>
              <a:t>] Enabled, SM priority changed) from LID:1 GID:fe80::1c34:da03:60:cde8</a:t>
            </a:r>
          </a:p>
          <a:p>
            <a:r>
              <a:rPr lang="en-US" sz="1600" dirty="0"/>
              <a:t>Oct 26 08:38:07 333082 [F1EC1700] 0x02 -&gt; </a:t>
            </a:r>
            <a:r>
              <a:rPr lang="en-US" sz="1600" dirty="0" err="1"/>
              <a:t>osm_ucast_cache_process</a:t>
            </a:r>
            <a:r>
              <a:rPr lang="en-US" sz="1600" dirty="0"/>
              <a:t>: Configuring switch tables using cached routing</a:t>
            </a:r>
          </a:p>
          <a:p>
            <a:r>
              <a:rPr lang="en-US" sz="1600" dirty="0"/>
              <a:t>Oct 26 08:38:07 334099 [F1EC1700] 0x01 -&gt; </a:t>
            </a:r>
            <a:r>
              <a:rPr lang="en-US" sz="1600" dirty="0" err="1"/>
              <a:t>osm_enhanced_qos_mgr_parse_config</a:t>
            </a:r>
            <a:r>
              <a:rPr lang="en-US" sz="1600" dirty="0"/>
              <a:t>: ERR 0707: Enhanced QoS Policy File Pars</a:t>
            </a:r>
          </a:p>
          <a:p>
            <a:r>
              <a:rPr lang="en-US" sz="1600" dirty="0" err="1"/>
              <a:t>ing</a:t>
            </a:r>
            <a:r>
              <a:rPr lang="en-US" sz="1600" dirty="0"/>
              <a:t> Failed</a:t>
            </a:r>
          </a:p>
          <a:p>
            <a:endParaRPr lang="en-US" sz="1600" dirty="0"/>
          </a:p>
          <a:p>
            <a:endParaRPr lang="en-US" sz="16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8611230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400" dirty="0"/>
              <a:t>SM Information </a:t>
            </a:r>
            <a:br>
              <a:rPr lang="en-US" sz="4400" dirty="0"/>
            </a:br>
            <a:r>
              <a:rPr lang="en-US" sz="2400" dirty="0"/>
              <a:t>and Active Routing Engine Verification</a:t>
            </a:r>
            <a:endParaRPr lang="en-US" sz="4400" dirty="0"/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>
          <a:xfrm>
            <a:off x="901700" y="1558900"/>
            <a:ext cx="12722225" cy="6078538"/>
          </a:xfrm>
        </p:spPr>
        <p:txBody>
          <a:bodyPr>
            <a:normAutofit/>
          </a:bodyPr>
          <a:lstStyle/>
          <a:p>
            <a:r>
              <a:rPr lang="en-US" sz="2000" dirty="0"/>
              <a:t>Find the SM: </a:t>
            </a:r>
          </a:p>
          <a:p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r>
              <a:rPr lang="en-US" sz="2000" dirty="0"/>
              <a:t>Query node description: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r>
              <a:rPr lang="en-US" sz="2000" dirty="0"/>
              <a:t>Make sure the routing algorithm converged as expected:</a:t>
            </a:r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2" name="Rectangle 1"/>
          <p:cNvSpPr/>
          <p:nvPr/>
        </p:nvSpPr>
        <p:spPr>
          <a:xfrm>
            <a:off x="743223" y="1995916"/>
            <a:ext cx="7315200" cy="830997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>
            <a:spAutoFit/>
          </a:bodyPr>
          <a:lstStyle/>
          <a:p>
            <a:r>
              <a:rPr lang="en-US" sz="1600" b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sminfo</a:t>
            </a:r>
            <a:endParaRPr lang="en-US" sz="1600" b="0" dirty="0">
              <a:solidFill>
                <a:schemeClr val="tx1">
                  <a:lumMod val="75000"/>
                  <a:lumOff val="2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b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sm</a:t>
            </a:r>
            <a:r>
              <a:rPr lang="en-US" sz="16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lid 573 </a:t>
            </a:r>
            <a:r>
              <a:rPr lang="en-US" sz="1600" b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sm</a:t>
            </a:r>
            <a:r>
              <a:rPr lang="en-US" sz="16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guid</a:t>
            </a:r>
            <a:r>
              <a:rPr lang="en-US" sz="16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0x2c90300fe2ed1, activity count 26181972 priority 15 state 3 SMINFO_MASTER</a:t>
            </a:r>
          </a:p>
        </p:txBody>
      </p:sp>
      <p:sp>
        <p:nvSpPr>
          <p:cNvPr id="4" name="Rectangle 3"/>
          <p:cNvSpPr/>
          <p:nvPr/>
        </p:nvSpPr>
        <p:spPr>
          <a:xfrm>
            <a:off x="743223" y="3428425"/>
            <a:ext cx="7315200" cy="584775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>
            <a:spAutoFit/>
          </a:bodyPr>
          <a:lstStyle/>
          <a:p>
            <a:r>
              <a:rPr lang="en-US" sz="1600" b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smpquery</a:t>
            </a:r>
            <a:r>
              <a:rPr lang="en-US" sz="16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nd</a:t>
            </a:r>
            <a:r>
              <a:rPr lang="en-US" sz="16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573</a:t>
            </a:r>
          </a:p>
          <a:p>
            <a:r>
              <a:rPr lang="en-US" sz="16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Node Description:.......................sm2 HCA-1</a:t>
            </a:r>
          </a:p>
        </p:txBody>
      </p:sp>
      <p:sp>
        <p:nvSpPr>
          <p:cNvPr id="7" name="Rectangle 6"/>
          <p:cNvSpPr/>
          <p:nvPr/>
        </p:nvSpPr>
        <p:spPr>
          <a:xfrm>
            <a:off x="743223" y="4857702"/>
            <a:ext cx="7315200" cy="830997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>
            <a:spAutoFit/>
          </a:bodyPr>
          <a:lstStyle/>
          <a:p>
            <a:r>
              <a:rPr lang="en-US" sz="1600" b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grep</a:t>
            </a:r>
            <a:r>
              <a:rPr lang="en-US" sz="16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table opensm.log</a:t>
            </a:r>
            <a:br>
              <a:rPr lang="en-US" sz="16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Feb 19 10:42:25 488716 [321B1700] 0x02 -&gt; </a:t>
            </a:r>
            <a:r>
              <a:rPr lang="en-US" sz="1600" b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osm_ucast_mgr_process</a:t>
            </a:r>
            <a:r>
              <a:rPr lang="en-US" sz="16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600" b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updn</a:t>
            </a:r>
            <a:r>
              <a:rPr lang="en-US" sz="16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tables configured on all switches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12957751" y="6350412"/>
            <a:ext cx="1080000" cy="1368713"/>
            <a:chOff x="12957751" y="6350412"/>
            <a:chExt cx="1080000" cy="1368713"/>
          </a:xfrm>
        </p:grpSpPr>
        <p:pic>
          <p:nvPicPr>
            <p:cNvPr id="9" name="Picture 8">
              <a:hlinkClick r:id="rId4" action="ppaction://hlinksldjump" highlightClick="1"/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57751" y="6350412"/>
              <a:ext cx="1080000" cy="1368713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13298454" y="7503572"/>
              <a:ext cx="677558" cy="184666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en-US" sz="1200" b="0" dirty="0">
                  <a:solidFill>
                    <a:schemeClr val="bg1"/>
                  </a:solidFill>
                  <a:latin typeface="Calibri" panose="020F0502020204030204" pitchFamily="34" charset="0"/>
                </a:rPr>
                <a:t>Tool Usage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6517257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 Query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can query nodes using the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saquery</a:t>
            </a:r>
            <a:r>
              <a:rPr lang="en-US" dirty="0"/>
              <a:t> tool.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78713" y="2082349"/>
            <a:ext cx="8668243" cy="4801314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wrap="square">
            <a:spAutoFit/>
          </a:bodyPr>
          <a:lstStyle/>
          <a:p>
            <a:r>
              <a:rPr lang="en-US" sz="1800" b="0" dirty="0">
                <a:latin typeface="Consolas" panose="020B0609020204030204" pitchFamily="49" charset="0"/>
                <a:cs typeface="Consolas" panose="020B0609020204030204" pitchFamily="49" charset="0"/>
              </a:rPr>
              <a:t>[root@mtlacad02 ~]# </a:t>
            </a:r>
            <a:r>
              <a:rPr lang="en-US" sz="1800" dirty="0" err="1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saquery</a:t>
            </a:r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8</a:t>
            </a:r>
          </a:p>
          <a:p>
            <a:r>
              <a:rPr lang="en-US" sz="1800" b="0" dirty="0" err="1">
                <a:latin typeface="Consolas" panose="020B0609020204030204" pitchFamily="49" charset="0"/>
                <a:cs typeface="Consolas" panose="020B0609020204030204" pitchFamily="49" charset="0"/>
              </a:rPr>
              <a:t>NodeRecord</a:t>
            </a:r>
            <a:r>
              <a:rPr lang="en-US" sz="1800" b="0" dirty="0">
                <a:latin typeface="Consolas" panose="020B0609020204030204" pitchFamily="49" charset="0"/>
                <a:cs typeface="Consolas" panose="020B0609020204030204" pitchFamily="49" charset="0"/>
              </a:rPr>
              <a:t> dump:</a:t>
            </a:r>
          </a:p>
          <a:p>
            <a:r>
              <a:rPr lang="en-US" sz="1800" b="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lid.....................8</a:t>
            </a:r>
          </a:p>
          <a:p>
            <a:r>
              <a:rPr lang="en-US" sz="1800" b="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reserved................0x0</a:t>
            </a:r>
          </a:p>
          <a:p>
            <a:r>
              <a:rPr lang="en-US" sz="1800" b="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</a:t>
            </a:r>
            <a:r>
              <a:rPr lang="en-US" sz="1800" b="0" dirty="0" err="1">
                <a:latin typeface="Consolas" panose="020B0609020204030204" pitchFamily="49" charset="0"/>
                <a:cs typeface="Consolas" panose="020B0609020204030204" pitchFamily="49" charset="0"/>
              </a:rPr>
              <a:t>base_version</a:t>
            </a:r>
            <a:r>
              <a:rPr lang="en-US" sz="1800" b="0" dirty="0">
                <a:latin typeface="Consolas" panose="020B0609020204030204" pitchFamily="49" charset="0"/>
                <a:cs typeface="Consolas" panose="020B0609020204030204" pitchFamily="49" charset="0"/>
              </a:rPr>
              <a:t>............0x1</a:t>
            </a:r>
          </a:p>
          <a:p>
            <a:r>
              <a:rPr lang="en-US" sz="1800" b="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</a:t>
            </a:r>
            <a:r>
              <a:rPr lang="en-US" sz="1800" b="0" dirty="0" err="1">
                <a:latin typeface="Consolas" panose="020B0609020204030204" pitchFamily="49" charset="0"/>
                <a:cs typeface="Consolas" panose="020B0609020204030204" pitchFamily="49" charset="0"/>
              </a:rPr>
              <a:t>class_version</a:t>
            </a:r>
            <a:r>
              <a:rPr lang="en-US" sz="1800" b="0" dirty="0">
                <a:latin typeface="Consolas" panose="020B0609020204030204" pitchFamily="49" charset="0"/>
                <a:cs typeface="Consolas" panose="020B0609020204030204" pitchFamily="49" charset="0"/>
              </a:rPr>
              <a:t>...........0x1</a:t>
            </a:r>
          </a:p>
          <a:p>
            <a:r>
              <a:rPr lang="en-US" sz="1800" b="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</a:t>
            </a:r>
            <a:r>
              <a:rPr lang="en-US" sz="1800" b="0" dirty="0" err="1">
                <a:latin typeface="Consolas" panose="020B0609020204030204" pitchFamily="49" charset="0"/>
                <a:cs typeface="Consolas" panose="020B0609020204030204" pitchFamily="49" charset="0"/>
              </a:rPr>
              <a:t>node_type</a:t>
            </a:r>
            <a:r>
              <a:rPr lang="en-US" sz="1800" b="0" dirty="0">
                <a:latin typeface="Consolas" panose="020B0609020204030204" pitchFamily="49" charset="0"/>
                <a:cs typeface="Consolas" panose="020B0609020204030204" pitchFamily="49" charset="0"/>
              </a:rPr>
              <a:t>...............Channel Adapter</a:t>
            </a:r>
          </a:p>
          <a:p>
            <a:r>
              <a:rPr lang="en-US" sz="1800" b="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</a:t>
            </a:r>
            <a:r>
              <a:rPr lang="en-US" sz="1800" b="0" dirty="0" err="1">
                <a:latin typeface="Consolas" panose="020B0609020204030204" pitchFamily="49" charset="0"/>
                <a:cs typeface="Consolas" panose="020B0609020204030204" pitchFamily="49" charset="0"/>
              </a:rPr>
              <a:t>num_ports</a:t>
            </a:r>
            <a:r>
              <a:rPr lang="en-US" sz="1800" b="0" dirty="0">
                <a:latin typeface="Consolas" panose="020B0609020204030204" pitchFamily="49" charset="0"/>
                <a:cs typeface="Consolas" panose="020B0609020204030204" pitchFamily="49" charset="0"/>
              </a:rPr>
              <a:t>...............2</a:t>
            </a:r>
          </a:p>
          <a:p>
            <a:r>
              <a:rPr lang="en-US" sz="1800" b="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</a:t>
            </a:r>
            <a:r>
              <a:rPr lang="en-US" sz="1800" b="0" dirty="0" err="1">
                <a:latin typeface="Consolas" panose="020B0609020204030204" pitchFamily="49" charset="0"/>
                <a:cs typeface="Consolas" panose="020B0609020204030204" pitchFamily="49" charset="0"/>
              </a:rPr>
              <a:t>sys_guid</a:t>
            </a:r>
            <a:r>
              <a:rPr lang="en-US" sz="1800" b="0" dirty="0">
                <a:latin typeface="Consolas" panose="020B0609020204030204" pitchFamily="49" charset="0"/>
                <a:cs typeface="Consolas" panose="020B0609020204030204" pitchFamily="49" charset="0"/>
              </a:rPr>
              <a:t>................0xf45214030033d083</a:t>
            </a:r>
          </a:p>
          <a:p>
            <a:r>
              <a:rPr lang="en-US" sz="1800" b="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</a:t>
            </a:r>
            <a:r>
              <a:rPr lang="en-US" sz="1800" b="0" dirty="0" err="1">
                <a:latin typeface="Consolas" panose="020B0609020204030204" pitchFamily="49" charset="0"/>
                <a:cs typeface="Consolas" panose="020B0609020204030204" pitchFamily="49" charset="0"/>
              </a:rPr>
              <a:t>node_guid</a:t>
            </a:r>
            <a:r>
              <a:rPr lang="en-US" sz="1800" b="0" dirty="0">
                <a:latin typeface="Consolas" panose="020B0609020204030204" pitchFamily="49" charset="0"/>
                <a:cs typeface="Consolas" panose="020B0609020204030204" pitchFamily="49" charset="0"/>
              </a:rPr>
              <a:t>...............0xf45214030033d080</a:t>
            </a:r>
          </a:p>
          <a:p>
            <a:r>
              <a:rPr lang="en-US" sz="1800" b="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</a:t>
            </a:r>
            <a:r>
              <a:rPr lang="en-US" sz="1800" b="0" dirty="0" err="1">
                <a:latin typeface="Consolas" panose="020B0609020204030204" pitchFamily="49" charset="0"/>
                <a:cs typeface="Consolas" panose="020B0609020204030204" pitchFamily="49" charset="0"/>
              </a:rPr>
              <a:t>port_guid</a:t>
            </a:r>
            <a:r>
              <a:rPr lang="en-US" sz="1800" b="0" dirty="0">
                <a:latin typeface="Consolas" panose="020B0609020204030204" pitchFamily="49" charset="0"/>
                <a:cs typeface="Consolas" panose="020B0609020204030204" pitchFamily="49" charset="0"/>
              </a:rPr>
              <a:t>...............0xf45214030033d081</a:t>
            </a:r>
          </a:p>
          <a:p>
            <a:r>
              <a:rPr lang="en-US" sz="1800" b="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</a:t>
            </a:r>
            <a:r>
              <a:rPr lang="en-US" sz="1800" b="0" dirty="0" err="1">
                <a:latin typeface="Consolas" panose="020B0609020204030204" pitchFamily="49" charset="0"/>
                <a:cs typeface="Consolas" panose="020B0609020204030204" pitchFamily="49" charset="0"/>
              </a:rPr>
              <a:t>partition_cap</a:t>
            </a:r>
            <a:r>
              <a:rPr lang="en-US" sz="1800" b="0" dirty="0">
                <a:latin typeface="Consolas" panose="020B0609020204030204" pitchFamily="49" charset="0"/>
                <a:cs typeface="Consolas" panose="020B0609020204030204" pitchFamily="49" charset="0"/>
              </a:rPr>
              <a:t>...........0x80</a:t>
            </a:r>
          </a:p>
          <a:p>
            <a:r>
              <a:rPr lang="en-US" sz="1800" b="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</a:t>
            </a:r>
            <a:r>
              <a:rPr lang="en-US" sz="1800" b="0" dirty="0" err="1">
                <a:latin typeface="Consolas" panose="020B0609020204030204" pitchFamily="49" charset="0"/>
                <a:cs typeface="Consolas" panose="020B0609020204030204" pitchFamily="49" charset="0"/>
              </a:rPr>
              <a:t>device_id</a:t>
            </a:r>
            <a:r>
              <a:rPr lang="en-US" sz="1800" b="0" dirty="0">
                <a:latin typeface="Consolas" panose="020B0609020204030204" pitchFamily="49" charset="0"/>
                <a:cs typeface="Consolas" panose="020B0609020204030204" pitchFamily="49" charset="0"/>
              </a:rPr>
              <a:t>...............0x1003</a:t>
            </a:r>
          </a:p>
          <a:p>
            <a:r>
              <a:rPr lang="en-US" sz="1800" b="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revision................0x1</a:t>
            </a:r>
          </a:p>
          <a:p>
            <a:r>
              <a:rPr lang="en-US" sz="1800" b="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</a:t>
            </a:r>
            <a:r>
              <a:rPr lang="en-US" sz="1800" b="0" dirty="0" err="1">
                <a:latin typeface="Consolas" panose="020B0609020204030204" pitchFamily="49" charset="0"/>
                <a:cs typeface="Consolas" panose="020B0609020204030204" pitchFamily="49" charset="0"/>
              </a:rPr>
              <a:t>port_num</a:t>
            </a:r>
            <a:r>
              <a:rPr lang="en-US" sz="1800" b="0" dirty="0">
                <a:latin typeface="Consolas" panose="020B0609020204030204" pitchFamily="49" charset="0"/>
                <a:cs typeface="Consolas" panose="020B0609020204030204" pitchFamily="49" charset="0"/>
              </a:rPr>
              <a:t>................1</a:t>
            </a:r>
          </a:p>
          <a:p>
            <a:r>
              <a:rPr lang="en-US" sz="1800" b="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</a:t>
            </a:r>
            <a:r>
              <a:rPr lang="en-US" sz="1800" b="0" dirty="0" err="1">
                <a:latin typeface="Consolas" panose="020B0609020204030204" pitchFamily="49" charset="0"/>
                <a:cs typeface="Consolas" panose="020B0609020204030204" pitchFamily="49" charset="0"/>
              </a:rPr>
              <a:t>vendor_id</a:t>
            </a:r>
            <a:r>
              <a:rPr lang="en-US" sz="1800" b="0" dirty="0">
                <a:latin typeface="Consolas" panose="020B0609020204030204" pitchFamily="49" charset="0"/>
                <a:cs typeface="Consolas" panose="020B0609020204030204" pitchFamily="49" charset="0"/>
              </a:rPr>
              <a:t>...............0x2C9</a:t>
            </a:r>
          </a:p>
          <a:p>
            <a:r>
              <a:rPr lang="en-US" sz="1800" b="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</a:t>
            </a:r>
            <a:r>
              <a:rPr lang="en-US" sz="1800" b="0" dirty="0" err="1">
                <a:latin typeface="Consolas" panose="020B0609020204030204" pitchFamily="49" charset="0"/>
                <a:cs typeface="Consolas" panose="020B0609020204030204" pitchFamily="49" charset="0"/>
              </a:rPr>
              <a:t>NodeDescription</a:t>
            </a:r>
            <a:r>
              <a:rPr lang="en-US" sz="1800" b="0" dirty="0">
                <a:latin typeface="Consolas" panose="020B0609020204030204" pitchFamily="49" charset="0"/>
                <a:cs typeface="Consolas" panose="020B0609020204030204" pitchFamily="49" charset="0"/>
              </a:rPr>
              <a:t>.........mtlacad01 HCA-1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12957751" y="6350412"/>
            <a:ext cx="1080000" cy="1368713"/>
            <a:chOff x="12957751" y="6350412"/>
            <a:chExt cx="1080000" cy="1368713"/>
          </a:xfrm>
        </p:grpSpPr>
        <p:pic>
          <p:nvPicPr>
            <p:cNvPr id="5" name="Picture 4">
              <a:hlinkClick r:id="rId4" action="ppaction://hlinksldjump" highlightClick="1"/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57751" y="6350412"/>
              <a:ext cx="1080000" cy="1368713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13298454" y="7503572"/>
              <a:ext cx="677558" cy="184666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en-US" sz="1200" b="0" dirty="0">
                  <a:solidFill>
                    <a:schemeClr val="bg1"/>
                  </a:solidFill>
                  <a:latin typeface="Calibri" panose="020F0502020204030204" pitchFamily="34" charset="0"/>
                </a:rPr>
                <a:t>Tool Usage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09157883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400" dirty="0"/>
              <a:t>ERR 3113 – MAD Completed in Error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887" indent="-342887">
              <a:buFont typeface="Wingdings" pitchFamily="2" charset="2"/>
              <a:buChar char="§"/>
            </a:pPr>
            <a:endParaRPr lang="en-US" sz="1800" dirty="0"/>
          </a:p>
          <a:p>
            <a:pPr marL="342887" indent="-342887">
              <a:buFont typeface="Wingdings" pitchFamily="2" charset="2"/>
              <a:buChar char="§"/>
            </a:pPr>
            <a:endParaRPr lang="en-US" sz="1800" dirty="0"/>
          </a:p>
          <a:p>
            <a:pPr marL="342887" indent="-342887">
              <a:buFont typeface="Wingdings" pitchFamily="2" charset="2"/>
              <a:buChar char="§"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342900" indent="-342900"/>
            <a:r>
              <a:rPr lang="en-US" sz="1800" dirty="0"/>
              <a:t>A MAD sent to the destination was not completed </a:t>
            </a:r>
          </a:p>
          <a:p>
            <a:pPr marL="342900" indent="-342900"/>
            <a:r>
              <a:rPr lang="en-US" sz="1800" dirty="0"/>
              <a:t>Use </a:t>
            </a:r>
            <a:r>
              <a:rPr lang="en-US" sz="1800" dirty="0" err="1"/>
              <a:t>smpquery</a:t>
            </a:r>
            <a:r>
              <a:rPr lang="en-US" sz="1800" dirty="0"/>
              <a:t> to demand link state and node description:</a:t>
            </a:r>
          </a:p>
          <a:p>
            <a:pPr marL="995335" lvl="1" indent="-342900"/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smpquery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pi - D 0,1,20,17,9</a:t>
            </a:r>
          </a:p>
          <a:p>
            <a:pPr marL="995335" lvl="1" indent="-342900"/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smpquery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nd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-D 0,1,20,17,9</a:t>
            </a:r>
          </a:p>
          <a:p>
            <a:endParaRPr lang="en-US" sz="2000" dirty="0"/>
          </a:p>
        </p:txBody>
      </p:sp>
      <p:sp>
        <p:nvSpPr>
          <p:cNvPr id="4" name="Rectangle 3"/>
          <p:cNvSpPr/>
          <p:nvPr/>
        </p:nvSpPr>
        <p:spPr>
          <a:xfrm>
            <a:off x="878713" y="1499556"/>
            <a:ext cx="10418940" cy="156966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wrap="square" lIns="0" rIns="0">
            <a:spAutoFit/>
          </a:bodyPr>
          <a:lstStyle/>
          <a:p>
            <a:pPr marL="312710" indent="0">
              <a:buNone/>
            </a:pPr>
            <a:r>
              <a:rPr lang="en-US" sz="1600" b="0" dirty="0">
                <a:latin typeface="Consolas" panose="020B0609020204030204" pitchFamily="49" charset="0"/>
                <a:cs typeface="Consolas" panose="020B0609020204030204" pitchFamily="49" charset="0"/>
              </a:rPr>
              <a:t>Feb 17 10:56:41 275109 [309AE700] 0x01 -&gt; Received SMP on a 4 hop path: Initial path = 0,1,20,17,9, Return path  = 0,0,0,0,0</a:t>
            </a:r>
          </a:p>
          <a:p>
            <a:pPr marL="312710" indent="0">
              <a:buNone/>
            </a:pPr>
            <a:r>
              <a:rPr lang="en-US" sz="1600" b="0" dirty="0">
                <a:latin typeface="Consolas" panose="020B0609020204030204" pitchFamily="49" charset="0"/>
                <a:cs typeface="Consolas" panose="020B0609020204030204" pitchFamily="49" charset="0"/>
              </a:rPr>
              <a:t>Feb 17 10:56:41 275116 [309AE700] 0x01 -&gt; </a:t>
            </a:r>
            <a:r>
              <a:rPr lang="en-US" sz="1600" b="0" dirty="0" err="1">
                <a:latin typeface="Consolas" panose="020B0609020204030204" pitchFamily="49" charset="0"/>
                <a:cs typeface="Consolas" panose="020B0609020204030204" pitchFamily="49" charset="0"/>
              </a:rPr>
              <a:t>sm_mad_ctrl_send_err_cb</a:t>
            </a:r>
            <a:r>
              <a:rPr lang="en-US" sz="1600" b="0" dirty="0">
                <a:latin typeface="Consolas" panose="020B0609020204030204" pitchFamily="49" charset="0"/>
                <a:cs typeface="Consolas" panose="020B0609020204030204" pitchFamily="49" charset="0"/>
              </a:rPr>
              <a:t>: ERR 3113: MAD completed in error (IB_TIMEOUT): </a:t>
            </a:r>
            <a:r>
              <a:rPr lang="en-US" sz="1600" b="0" dirty="0" err="1">
                <a:latin typeface="Consolas" panose="020B0609020204030204" pitchFamily="49" charset="0"/>
                <a:cs typeface="Consolas" panose="020B0609020204030204" pitchFamily="49" charset="0"/>
              </a:rPr>
              <a:t>SubnGet</a:t>
            </a:r>
            <a:r>
              <a:rPr lang="en-US" sz="1600" b="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b="0" dirty="0" err="1">
                <a:latin typeface="Consolas" panose="020B0609020204030204" pitchFamily="49" charset="0"/>
                <a:cs typeface="Consolas" panose="020B0609020204030204" pitchFamily="49" charset="0"/>
              </a:rPr>
              <a:t>PortInfo</a:t>
            </a:r>
            <a:r>
              <a:rPr lang="en-US" sz="1600" b="0" dirty="0">
                <a:latin typeface="Consolas" panose="020B0609020204030204" pitchFamily="49" charset="0"/>
                <a:cs typeface="Consolas" panose="020B0609020204030204" pitchFamily="49" charset="0"/>
              </a:rPr>
              <a:t>), </a:t>
            </a:r>
            <a:r>
              <a:rPr lang="en-US" sz="1600" b="0" dirty="0" err="1">
                <a:latin typeface="Consolas" panose="020B0609020204030204" pitchFamily="49" charset="0"/>
                <a:cs typeface="Consolas" panose="020B0609020204030204" pitchFamily="49" charset="0"/>
              </a:rPr>
              <a:t>attr_mod</a:t>
            </a:r>
            <a:r>
              <a:rPr lang="en-US" sz="1600" b="0" dirty="0">
                <a:latin typeface="Consolas" panose="020B0609020204030204" pitchFamily="49" charset="0"/>
                <a:cs typeface="Consolas" panose="020B0609020204030204" pitchFamily="49" charset="0"/>
              </a:rPr>
              <a:t> 0x0, TID 0x11ebace2</a:t>
            </a:r>
          </a:p>
          <a:p>
            <a:pPr marL="312710" indent="0">
              <a:buNone/>
            </a:pPr>
            <a:r>
              <a:rPr lang="en-US" sz="1600" b="0" dirty="0">
                <a:latin typeface="Consolas" panose="020B0609020204030204" pitchFamily="49" charset="0"/>
                <a:cs typeface="Consolas" panose="020B0609020204030204" pitchFamily="49" charset="0"/>
              </a:rPr>
              <a:t>Feb 17 10:56:41 275133 [309AE700] 0x01 -&gt; </a:t>
            </a:r>
            <a:r>
              <a:rPr lang="en-US" sz="1600" b="0" dirty="0" err="1">
                <a:latin typeface="Consolas" panose="020B0609020204030204" pitchFamily="49" charset="0"/>
                <a:cs typeface="Consolas" panose="020B0609020204030204" pitchFamily="49" charset="0"/>
              </a:rPr>
              <a:t>log_send_error</a:t>
            </a:r>
            <a:r>
              <a:rPr lang="en-US" sz="1600" b="0" dirty="0">
                <a:latin typeface="Consolas" panose="020B0609020204030204" pitchFamily="49" charset="0"/>
                <a:cs typeface="Consolas" panose="020B0609020204030204" pitchFamily="49" charset="0"/>
              </a:rPr>
              <a:t>: ERR 5411: DR SMP Send completed with error (IB_TIMEOUT) – dropping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426030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Tests and Features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cs typeface="Arial" pitchFamily="34" charset="0"/>
              </a:rPr>
              <a:t>Fabric discovery</a:t>
            </a:r>
            <a:endParaRPr lang="en-US" sz="1800" dirty="0">
              <a:cs typeface="Arial" charset="0"/>
            </a:endParaRPr>
          </a:p>
          <a:p>
            <a:r>
              <a:rPr lang="en-US" sz="1800" dirty="0">
                <a:cs typeface="Arial" pitchFamily="34" charset="0"/>
              </a:rPr>
              <a:t>Duplicated GUIDs detection </a:t>
            </a:r>
          </a:p>
          <a:p>
            <a:r>
              <a:rPr lang="en-US" sz="1800" dirty="0">
                <a:cs typeface="Arial" pitchFamily="34" charset="0"/>
              </a:rPr>
              <a:t>Duplicated node names</a:t>
            </a:r>
          </a:p>
          <a:p>
            <a:r>
              <a:rPr lang="en-US" sz="1800" dirty="0">
                <a:cs typeface="Arial" pitchFamily="34" charset="0"/>
              </a:rPr>
              <a:t>Links operational state </a:t>
            </a:r>
          </a:p>
          <a:p>
            <a:r>
              <a:rPr lang="en-US" sz="1800" dirty="0">
                <a:cs typeface="Arial" pitchFamily="34" charset="0"/>
              </a:rPr>
              <a:t>LIDs check: </a:t>
            </a:r>
          </a:p>
          <a:p>
            <a:pPr lvl="1">
              <a:spcBef>
                <a:spcPts val="600"/>
              </a:spcBef>
            </a:pPr>
            <a:r>
              <a:rPr lang="en-US" sz="1800" dirty="0">
                <a:cs typeface="Arial" pitchFamily="34" charset="0"/>
              </a:rPr>
              <a:t>No duplicated LIDs</a:t>
            </a:r>
          </a:p>
          <a:p>
            <a:pPr lvl="1">
              <a:spcBef>
                <a:spcPts val="600"/>
              </a:spcBef>
            </a:pPr>
            <a:r>
              <a:rPr lang="en-US" sz="1800" dirty="0">
                <a:cs typeface="Arial" pitchFamily="34" charset="0"/>
              </a:rPr>
              <a:t>No zero LIDs assigned</a:t>
            </a:r>
            <a:endParaRPr lang="en-US" sz="1800" dirty="0">
              <a:cs typeface="Arial" charset="0"/>
            </a:endParaRPr>
          </a:p>
          <a:p>
            <a:r>
              <a:rPr lang="en-US" sz="1800" dirty="0">
                <a:cs typeface="Arial" pitchFamily="34" charset="0"/>
              </a:rPr>
              <a:t>SM check:</a:t>
            </a:r>
          </a:p>
          <a:p>
            <a:pPr lvl="1">
              <a:spcBef>
                <a:spcPts val="600"/>
              </a:spcBef>
            </a:pPr>
            <a:r>
              <a:rPr lang="en-US" sz="1800" dirty="0">
                <a:cs typeface="Arial" pitchFamily="34" charset="0"/>
              </a:rPr>
              <a:t>There is one master Subnet Manager </a:t>
            </a:r>
          </a:p>
          <a:p>
            <a:pPr lvl="1">
              <a:spcBef>
                <a:spcPts val="600"/>
              </a:spcBef>
            </a:pPr>
            <a:r>
              <a:rPr lang="en-US" sz="1800" dirty="0">
                <a:cs typeface="Arial" pitchFamily="34" charset="0"/>
              </a:rPr>
              <a:t>The master Subnet Manager is the correct one</a:t>
            </a:r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8351838" y="1754187"/>
            <a:ext cx="6278562" cy="6475413"/>
          </a:xfrm>
        </p:spPr>
        <p:txBody>
          <a:bodyPr>
            <a:normAutofit/>
          </a:bodyPr>
          <a:lstStyle/>
          <a:p>
            <a:r>
              <a:rPr lang="en-US" sz="1800" dirty="0">
                <a:cs typeface="Arial" pitchFamily="34" charset="0"/>
              </a:rPr>
              <a:t>Port counters check: </a:t>
            </a:r>
          </a:p>
          <a:p>
            <a:pPr lvl="1">
              <a:spcBef>
                <a:spcPts val="600"/>
              </a:spcBef>
            </a:pPr>
            <a:r>
              <a:rPr lang="en-US" sz="1800" dirty="0">
                <a:cs typeface="Arial" pitchFamily="34" charset="0"/>
              </a:rPr>
              <a:t>No overflowed error counters are found</a:t>
            </a:r>
          </a:p>
          <a:p>
            <a:pPr lvl="1">
              <a:spcBef>
                <a:spcPts val="600"/>
              </a:spcBef>
            </a:pPr>
            <a:r>
              <a:rPr lang="en-US" sz="1800" dirty="0">
                <a:cs typeface="Arial" pitchFamily="34" charset="0"/>
              </a:rPr>
              <a:t>Modified threshold can be given for each counter </a:t>
            </a:r>
          </a:p>
          <a:p>
            <a:r>
              <a:rPr lang="en-US" sz="1800" dirty="0">
                <a:cs typeface="Arial" pitchFamily="34" charset="0"/>
              </a:rPr>
              <a:t>BER test: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ea typeface="Arial" pitchFamily="36" charset="0"/>
                <a:cs typeface="Arial" pitchFamily="34" charset="0"/>
              </a:rPr>
              <a:t>    Bit Error Rate calculation per time</a:t>
            </a:r>
          </a:p>
          <a:p>
            <a:r>
              <a:rPr lang="en-US" sz="1800" dirty="0">
                <a:cs typeface="Arial" pitchFamily="34" charset="0"/>
              </a:rPr>
              <a:t>Firmware check:</a:t>
            </a:r>
          </a:p>
          <a:p>
            <a:pPr marL="339725" lvl="1" indent="0">
              <a:buNone/>
            </a:pPr>
            <a:r>
              <a:rPr lang="en-US" sz="1800" dirty="0">
                <a:cs typeface="Arial" pitchFamily="34" charset="0"/>
              </a:rPr>
              <a:t>Verifies FW generations and validity for cluster components</a:t>
            </a:r>
          </a:p>
          <a:p>
            <a:r>
              <a:rPr lang="en-US" sz="1800" dirty="0">
                <a:cs typeface="Arial" pitchFamily="34" charset="0"/>
              </a:rPr>
              <a:t>Speed/Width checks:  </a:t>
            </a:r>
          </a:p>
          <a:p>
            <a:pPr marL="312736" lvl="1" indent="0">
              <a:spcBef>
                <a:spcPts val="600"/>
              </a:spcBef>
              <a:buNone/>
            </a:pPr>
            <a:r>
              <a:rPr lang="en-US" sz="1800" dirty="0">
                <a:cs typeface="Arial" pitchFamily="34" charset="0"/>
              </a:rPr>
              <a:t>Verifying that actual active speed and width matches its maximum supported capability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5123119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ERR 3315 - </a:t>
            </a:r>
            <a:r>
              <a:rPr lang="en-US" sz="3200" dirty="0"/>
              <a:t>Unknown Remote Side for Node</a:t>
            </a:r>
            <a:endParaRPr lang="en-US" sz="4400" dirty="0"/>
          </a:p>
        </p:txBody>
      </p:sp>
      <p:sp>
        <p:nvSpPr>
          <p:cNvPr id="10" name="Text Placeholder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z="2000" dirty="0">
              <a:solidFill>
                <a:srgbClr val="000000"/>
              </a:solidFill>
            </a:endParaRPr>
          </a:p>
          <a:p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5260206" y="3004309"/>
            <a:ext cx="640583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DIN Pro Regular" panose="020B0504020101020102" pitchFamily="34" charset="0"/>
                <a:cs typeface="DIN Pro Regular" panose="020B0504020101020102" pitchFamily="34" charset="0"/>
              </a:rPr>
              <a:t>0,   </a:t>
            </a:r>
            <a:r>
              <a:rPr lang="en-US" sz="3200" dirty="0">
                <a:solidFill>
                  <a:srgbClr val="5E5E5E"/>
                </a:solidFill>
                <a:latin typeface="DIN Pro Regular" panose="020B0504020101020102" pitchFamily="34" charset="0"/>
                <a:cs typeface="DIN Pro Regular" panose="020B0504020101020102" pitchFamily="34" charset="0"/>
              </a:rPr>
              <a:t>1,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DIN Pro Regular" panose="020B0504020101020102" pitchFamily="34" charset="0"/>
                <a:cs typeface="DIN Pro Regular" panose="020B0504020101020102" pitchFamily="34" charset="0"/>
              </a:rPr>
              <a:t>   </a:t>
            </a:r>
            <a:r>
              <a:rPr lang="en-US" sz="3200" dirty="0">
                <a:solidFill>
                  <a:srgbClr val="0077D0"/>
                </a:solidFill>
                <a:latin typeface="DIN Pro Regular" panose="020B0504020101020102" pitchFamily="34" charset="0"/>
                <a:cs typeface="DIN Pro Regular" panose="020B0504020101020102" pitchFamily="34" charset="0"/>
              </a:rPr>
              <a:t>19,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DIN Pro Regular" panose="020B0504020101020102" pitchFamily="34" charset="0"/>
                <a:cs typeface="DIN Pro Regular" panose="020B0504020101020102" pitchFamily="34" charset="0"/>
              </a:rPr>
              <a:t>   </a:t>
            </a:r>
            <a:r>
              <a:rPr lang="en-US" sz="3200" dirty="0">
                <a:solidFill>
                  <a:srgbClr val="5CBB24"/>
                </a:solidFill>
                <a:latin typeface="DIN Pro Regular" panose="020B0504020101020102" pitchFamily="34" charset="0"/>
                <a:cs typeface="DIN Pro Regular" panose="020B0504020101020102" pitchFamily="34" charset="0"/>
              </a:rPr>
              <a:t>8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2011883" y="4318581"/>
            <a:ext cx="1927506" cy="565146"/>
          </a:xfrm>
          <a:prstGeom prst="rect">
            <a:avLst/>
          </a:prstGeom>
          <a:noFill/>
          <a:ln w="38100">
            <a:solidFill>
              <a:srgbClr val="0077D0"/>
            </a:solidFill>
            <a:prstDash val="sysDot"/>
          </a:ln>
        </p:spPr>
        <p:txBody>
          <a:bodyPr wrap="none" lIns="36000" tIns="36000" rIns="36000" bIns="36000" rtlCol="0" anchor="ctr" anchorCtr="0">
            <a:spAutoFit/>
          </a:bodyPr>
          <a:lstStyle/>
          <a:p>
            <a:pPr algn="ctr"/>
            <a:r>
              <a:rPr lang="en-US" sz="1600" b="0" dirty="0">
                <a:solidFill>
                  <a:srgbClr val="0077D0"/>
                </a:solidFill>
                <a:latin typeface="DIN Pro Regular" panose="020B0504020101020102" pitchFamily="34" charset="0"/>
                <a:cs typeface="DIN Pro Regular" panose="020B0504020101020102" pitchFamily="34" charset="0"/>
              </a:rPr>
              <a:t>The originator Host  </a:t>
            </a:r>
            <a:br>
              <a:rPr lang="en-US" sz="1600" b="0" dirty="0">
                <a:solidFill>
                  <a:srgbClr val="0077D0"/>
                </a:solidFill>
                <a:latin typeface="DIN Pro Regular" panose="020B0504020101020102" pitchFamily="34" charset="0"/>
                <a:cs typeface="DIN Pro Regular" panose="020B0504020101020102" pitchFamily="34" charset="0"/>
              </a:rPr>
            </a:br>
            <a:r>
              <a:rPr lang="en-US" sz="1600" b="0" dirty="0">
                <a:solidFill>
                  <a:srgbClr val="0077D0"/>
                </a:solidFill>
                <a:latin typeface="DIN Pro Regular" panose="020B0504020101020102" pitchFamily="34" charset="0"/>
                <a:cs typeface="DIN Pro Regular" panose="020B0504020101020102" pitchFamily="34" charset="0"/>
              </a:rPr>
              <a:t>Always  0 </a:t>
            </a:r>
          </a:p>
        </p:txBody>
      </p:sp>
      <p:pic>
        <p:nvPicPr>
          <p:cNvPr id="79" name="Picture 44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41698" y="6571823"/>
            <a:ext cx="1776313" cy="7410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0" name="Picture 27" descr="ServerNetwork-Infrastructure-Rack_FRONT_111312.png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0174" y="6334724"/>
            <a:ext cx="1160507" cy="10898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" name="Picture 27" descr="ServerNetwork-Infrastructure-Rack_FRONT_111312.png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1259" y="6339866"/>
            <a:ext cx="1149556" cy="1079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2" name="Straight Connector 81"/>
          <p:cNvCxnSpPr/>
          <p:nvPr/>
        </p:nvCxnSpPr>
        <p:spPr bwMode="auto">
          <a:xfrm>
            <a:off x="2824934" y="6999649"/>
            <a:ext cx="1260767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83" name="Straight Connector 82"/>
          <p:cNvCxnSpPr/>
          <p:nvPr/>
        </p:nvCxnSpPr>
        <p:spPr bwMode="auto">
          <a:xfrm>
            <a:off x="5762429" y="6999649"/>
            <a:ext cx="1802439" cy="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84" name="Straight Connector 83"/>
          <p:cNvCxnSpPr/>
          <p:nvPr/>
        </p:nvCxnSpPr>
        <p:spPr bwMode="auto">
          <a:xfrm flipH="1">
            <a:off x="9393524" y="6999649"/>
            <a:ext cx="2039867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sp>
        <p:nvSpPr>
          <p:cNvPr id="87" name="TextBox 86"/>
          <p:cNvSpPr txBox="1"/>
          <p:nvPr/>
        </p:nvSpPr>
        <p:spPr>
          <a:xfrm>
            <a:off x="2437110" y="6058634"/>
            <a:ext cx="126638" cy="27699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1800" dirty="0">
                <a:solidFill>
                  <a:srgbClr val="000000"/>
                </a:solidFill>
                <a:latin typeface="DIN Pro Regular" panose="020B0504020101020102" pitchFamily="34" charset="0"/>
                <a:cs typeface="DIN Pro Regular" panose="020B0504020101020102" pitchFamily="34" charset="0"/>
              </a:rPr>
              <a:t>0</a:t>
            </a:r>
          </a:p>
        </p:txBody>
      </p:sp>
      <p:sp>
        <p:nvSpPr>
          <p:cNvPr id="88" name="TextBox 87"/>
          <p:cNvSpPr txBox="1"/>
          <p:nvPr/>
        </p:nvSpPr>
        <p:spPr>
          <a:xfrm>
            <a:off x="2840758" y="6770971"/>
            <a:ext cx="507960" cy="21544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1400" dirty="0">
                <a:solidFill>
                  <a:srgbClr val="000000"/>
                </a:solidFill>
                <a:latin typeface="DIN Pro Regular" panose="020B0504020101020102" pitchFamily="34" charset="0"/>
                <a:cs typeface="DIN Pro Regular" panose="020B0504020101020102" pitchFamily="34" charset="0"/>
              </a:rPr>
              <a:t>Port 1</a:t>
            </a:r>
          </a:p>
        </p:txBody>
      </p:sp>
      <p:sp>
        <p:nvSpPr>
          <p:cNvPr id="89" name="TextBox 88"/>
          <p:cNvSpPr txBox="1"/>
          <p:nvPr/>
        </p:nvSpPr>
        <p:spPr>
          <a:xfrm>
            <a:off x="11562551" y="5859318"/>
            <a:ext cx="214802" cy="492443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3200" dirty="0">
                <a:solidFill>
                  <a:srgbClr val="E33D12"/>
                </a:solidFill>
                <a:latin typeface="DIN Pro Regular" panose="020B0504020101020102" pitchFamily="34" charset="0"/>
                <a:cs typeface="DIN Pro Regular" panose="020B0504020101020102" pitchFamily="34" charset="0"/>
              </a:rPr>
              <a:t>?</a:t>
            </a:r>
          </a:p>
        </p:txBody>
      </p:sp>
      <p:pic>
        <p:nvPicPr>
          <p:cNvPr id="91" name="Picture 44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579292" y="6571823"/>
            <a:ext cx="1776313" cy="7410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3" name="TextBox 92"/>
          <p:cNvSpPr txBox="1"/>
          <p:nvPr/>
        </p:nvSpPr>
        <p:spPr>
          <a:xfrm>
            <a:off x="5738618" y="6771371"/>
            <a:ext cx="605743" cy="21544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1400" dirty="0">
                <a:solidFill>
                  <a:srgbClr val="000000"/>
                </a:solidFill>
                <a:latin typeface="DIN Pro Regular" panose="020B0504020101020102" pitchFamily="34" charset="0"/>
                <a:cs typeface="DIN Pro Regular" panose="020B0504020101020102" pitchFamily="34" charset="0"/>
              </a:rPr>
              <a:t>Port 19</a:t>
            </a:r>
          </a:p>
        </p:txBody>
      </p:sp>
      <p:sp>
        <p:nvSpPr>
          <p:cNvPr id="94" name="TextBox 93"/>
          <p:cNvSpPr txBox="1"/>
          <p:nvPr/>
        </p:nvSpPr>
        <p:spPr>
          <a:xfrm>
            <a:off x="9362048" y="6766581"/>
            <a:ext cx="507960" cy="21544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1400" dirty="0">
                <a:solidFill>
                  <a:srgbClr val="000000"/>
                </a:solidFill>
                <a:latin typeface="DIN Pro Regular" panose="020B0504020101020102" pitchFamily="34" charset="0"/>
                <a:cs typeface="DIN Pro Regular" panose="020B0504020101020102" pitchFamily="34" charset="0"/>
              </a:rPr>
              <a:t>Port 8</a:t>
            </a:r>
          </a:p>
        </p:txBody>
      </p:sp>
      <p:sp>
        <p:nvSpPr>
          <p:cNvPr id="3" name="Rectangle 2"/>
          <p:cNvSpPr/>
          <p:nvPr/>
        </p:nvSpPr>
        <p:spPr>
          <a:xfrm>
            <a:off x="1029890" y="1462245"/>
            <a:ext cx="11766326" cy="1077218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600" b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Feb 17 10:56:40 433133 [321B1700] 0x01 -&gt; </a:t>
            </a:r>
            <a:r>
              <a:rPr lang="en-US" sz="1600" b="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state_mgr_light_sweep_start</a:t>
            </a:r>
            <a:r>
              <a:rPr lang="en-US" sz="1600" b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ERR 3315: Unknown remote 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side for node 0x0002c90300619ab0 (MF0;io01-ib1:SXX536/L18/U1) port 8</a:t>
            </a:r>
            <a:r>
              <a:rPr lang="en-US" sz="1600" b="0" dirty="0">
                <a:solidFill>
                  <a:srgbClr val="002B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 </a:t>
            </a:r>
            <a:br>
              <a:rPr lang="en-US" sz="1600" b="0" dirty="0">
                <a:solidFill>
                  <a:srgbClr val="002B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Adding to light sweep sampling list</a:t>
            </a:r>
          </a:p>
          <a:p>
            <a:pPr marL="0" indent="0">
              <a:buNone/>
            </a:pPr>
            <a:r>
              <a:rPr lang="en-US" sz="1600" b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Feb 17 10:56:40 433140 [321B1700] 0x01 -&gt; 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Directed Path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Dump of 3 hop path: Path = 0,1,19,18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4076423" y="4318581"/>
            <a:ext cx="2213866" cy="565146"/>
          </a:xfrm>
          <a:prstGeom prst="rect">
            <a:avLst/>
          </a:prstGeom>
          <a:noFill/>
          <a:ln w="38100">
            <a:solidFill>
              <a:srgbClr val="5E5E5E"/>
            </a:solidFill>
            <a:prstDash val="sysDot"/>
          </a:ln>
        </p:spPr>
        <p:txBody>
          <a:bodyPr wrap="none" lIns="36000" tIns="36000" rIns="36000" bIns="36000" rtlCol="0" anchor="ctr" anchorCtr="0">
            <a:spAutoFit/>
          </a:bodyPr>
          <a:lstStyle/>
          <a:p>
            <a:pPr algn="ctr"/>
            <a:r>
              <a:rPr lang="en-US" sz="1600" b="0" dirty="0">
                <a:solidFill>
                  <a:srgbClr val="000000"/>
                </a:solidFill>
                <a:latin typeface="DIN Pro Regular" panose="020B0504020101020102" pitchFamily="34" charset="0"/>
                <a:cs typeface="DIN Pro Regular" panose="020B0504020101020102" pitchFamily="34" charset="0"/>
              </a:rPr>
              <a:t>The Host  port Number </a:t>
            </a:r>
            <a:br>
              <a:rPr lang="en-US" sz="1600" b="0" dirty="0">
                <a:solidFill>
                  <a:srgbClr val="000000"/>
                </a:solidFill>
                <a:latin typeface="DIN Pro Regular" panose="020B0504020101020102" pitchFamily="34" charset="0"/>
                <a:cs typeface="DIN Pro Regular" panose="020B0504020101020102" pitchFamily="34" charset="0"/>
              </a:rPr>
            </a:br>
            <a:r>
              <a:rPr lang="en-US" sz="1600" b="0" dirty="0">
                <a:solidFill>
                  <a:srgbClr val="000000"/>
                </a:solidFill>
                <a:latin typeface="DIN Pro Regular" panose="020B0504020101020102" pitchFamily="34" charset="0"/>
                <a:cs typeface="DIN Pro Regular" panose="020B0504020101020102" pitchFamily="34" charset="0"/>
              </a:rPr>
              <a:t>used  in  this session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6477590" y="4318581"/>
            <a:ext cx="2634365" cy="565146"/>
          </a:xfrm>
          <a:prstGeom prst="rect">
            <a:avLst/>
          </a:prstGeom>
          <a:noFill/>
          <a:ln w="38100">
            <a:solidFill>
              <a:srgbClr val="0077D0"/>
            </a:solidFill>
            <a:prstDash val="sysDot"/>
          </a:ln>
        </p:spPr>
        <p:txBody>
          <a:bodyPr wrap="none" lIns="36000" tIns="36000" rIns="36000" bIns="36000" rtlCol="0" anchor="ctr" anchorCtr="0">
            <a:spAutoFit/>
          </a:bodyPr>
          <a:lstStyle/>
          <a:p>
            <a:pPr algn="ctr"/>
            <a:r>
              <a:rPr lang="en-US" sz="1600" b="0" dirty="0">
                <a:solidFill>
                  <a:srgbClr val="0077D0"/>
                </a:solidFill>
                <a:latin typeface="DIN Pro Regular" panose="020B0504020101020102" pitchFamily="34" charset="0"/>
                <a:cs typeface="DIN Pro Regular" panose="020B0504020101020102" pitchFamily="34" charset="0"/>
              </a:rPr>
              <a:t>The Egress Port </a:t>
            </a:r>
            <a:br>
              <a:rPr lang="en-US" sz="1600" b="0" dirty="0">
                <a:solidFill>
                  <a:srgbClr val="0077D0"/>
                </a:solidFill>
                <a:latin typeface="DIN Pro Regular" panose="020B0504020101020102" pitchFamily="34" charset="0"/>
                <a:cs typeface="DIN Pro Regular" panose="020B0504020101020102" pitchFamily="34" charset="0"/>
              </a:rPr>
            </a:br>
            <a:r>
              <a:rPr lang="en-US" sz="1600" b="0" dirty="0">
                <a:solidFill>
                  <a:srgbClr val="0077D0"/>
                </a:solidFill>
                <a:latin typeface="DIN Pro Regular" panose="020B0504020101020102" pitchFamily="34" charset="0"/>
                <a:cs typeface="DIN Pro Regular" panose="020B0504020101020102" pitchFamily="34" charset="0"/>
              </a:rPr>
              <a:t>Exit from the first/next  Hop 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9326177" y="4318581"/>
            <a:ext cx="2584288" cy="565146"/>
          </a:xfrm>
          <a:prstGeom prst="rect">
            <a:avLst/>
          </a:prstGeom>
          <a:noFill/>
          <a:ln w="38100">
            <a:solidFill>
              <a:srgbClr val="5CBB24"/>
            </a:solidFill>
            <a:prstDash val="sysDot"/>
          </a:ln>
        </p:spPr>
        <p:txBody>
          <a:bodyPr wrap="none" lIns="36000" tIns="36000" rIns="36000" bIns="36000" rtlCol="0" anchor="ctr" anchorCtr="0">
            <a:spAutoFit/>
          </a:bodyPr>
          <a:lstStyle/>
          <a:p>
            <a:pPr algn="ctr"/>
            <a:r>
              <a:rPr lang="en-US" sz="1600" b="0" dirty="0">
                <a:solidFill>
                  <a:srgbClr val="008768"/>
                </a:solidFill>
                <a:latin typeface="DIN Pro Regular" panose="020B0504020101020102" pitchFamily="34" charset="0"/>
                <a:cs typeface="DIN Pro Regular" panose="020B0504020101020102" pitchFamily="34" charset="0"/>
              </a:rPr>
              <a:t>The Egress Port </a:t>
            </a:r>
            <a:br>
              <a:rPr lang="en-US" sz="1600" b="0" dirty="0">
                <a:solidFill>
                  <a:srgbClr val="008768"/>
                </a:solidFill>
                <a:latin typeface="DIN Pro Regular" panose="020B0504020101020102" pitchFamily="34" charset="0"/>
                <a:cs typeface="DIN Pro Regular" panose="020B0504020101020102" pitchFamily="34" charset="0"/>
              </a:rPr>
            </a:br>
            <a:r>
              <a:rPr lang="en-US" sz="1600" b="0" dirty="0">
                <a:solidFill>
                  <a:srgbClr val="008768"/>
                </a:solidFill>
                <a:latin typeface="DIN Pro Regular" panose="020B0504020101020102" pitchFamily="34" charset="0"/>
                <a:cs typeface="DIN Pro Regular" panose="020B0504020101020102" pitchFamily="34" charset="0"/>
              </a:rPr>
              <a:t>Exit to the Destination Host </a:t>
            </a:r>
          </a:p>
        </p:txBody>
      </p:sp>
      <p:cxnSp>
        <p:nvCxnSpPr>
          <p:cNvPr id="6" name="Straight Arrow Connector 5"/>
          <p:cNvCxnSpPr>
            <a:cxnSpLocks/>
            <a:stCxn id="30" idx="0"/>
          </p:cNvCxnSpPr>
          <p:nvPr/>
        </p:nvCxnSpPr>
        <p:spPr bwMode="auto">
          <a:xfrm flipV="1">
            <a:off x="2975636" y="3626837"/>
            <a:ext cx="2070686" cy="69174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0077D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6" name="Straight Arrow Connector 45"/>
          <p:cNvCxnSpPr>
            <a:cxnSpLocks/>
            <a:stCxn id="41" idx="0"/>
          </p:cNvCxnSpPr>
          <p:nvPr/>
        </p:nvCxnSpPr>
        <p:spPr bwMode="auto">
          <a:xfrm flipV="1">
            <a:off x="5183356" y="3674649"/>
            <a:ext cx="777554" cy="643932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5E5E5E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8" name="Straight Arrow Connector 47"/>
          <p:cNvCxnSpPr>
            <a:stCxn id="44" idx="0"/>
          </p:cNvCxnSpPr>
          <p:nvPr/>
        </p:nvCxnSpPr>
        <p:spPr bwMode="auto">
          <a:xfrm flipH="1" flipV="1">
            <a:off x="7078231" y="3674649"/>
            <a:ext cx="716542" cy="643932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0077D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0" name="Straight Arrow Connector 49"/>
          <p:cNvCxnSpPr>
            <a:stCxn id="45" idx="0"/>
          </p:cNvCxnSpPr>
          <p:nvPr/>
        </p:nvCxnSpPr>
        <p:spPr bwMode="auto">
          <a:xfrm flipH="1" flipV="1">
            <a:off x="7794774" y="3561347"/>
            <a:ext cx="2823547" cy="75723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5CBB24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DCF9A1DE-B3E5-4D9F-9F22-213558EDE355}"/>
              </a:ext>
            </a:extLst>
          </p:cNvPr>
          <p:cNvSpPr/>
          <p:nvPr/>
        </p:nvSpPr>
        <p:spPr>
          <a:xfrm>
            <a:off x="1936289" y="3066057"/>
            <a:ext cx="29274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DIN Pro Regular" panose="020B0504020101020102" pitchFamily="34" charset="0"/>
                <a:cs typeface="DIN Pro Regular" panose="020B0504020101020102" pitchFamily="34" charset="0"/>
              </a:rPr>
              <a:t>Direct Path Convention: </a:t>
            </a:r>
            <a:endParaRPr lang="en-US" sz="2000" dirty="0">
              <a:latin typeface="DIN Pro Regular" panose="020B0504020101020102" pitchFamily="34" charset="0"/>
              <a:cs typeface="DIN Pro Regular" panose="020B0504020101020102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2654542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900" dirty="0"/>
              <a:t>Identifying</a:t>
            </a:r>
            <a:r>
              <a:rPr lang="en-US" dirty="0"/>
              <a:t> </a:t>
            </a:r>
            <a:r>
              <a:rPr lang="en-US" sz="3600" dirty="0"/>
              <a:t>the Impacted “Lost“ Remote Port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15884" indent="-342887">
              <a:buFont typeface="+mj-lt"/>
              <a:buAutoNum type="arabicPeriod"/>
            </a:pPr>
            <a:r>
              <a:rPr lang="en-US" sz="1800" dirty="0"/>
              <a:t>Trace the last component responses the MADS:</a:t>
            </a:r>
            <a:br>
              <a:rPr lang="en-US" sz="1800" dirty="0"/>
            </a:br>
            <a:br>
              <a:rPr lang="en-US" sz="1800" dirty="0"/>
            </a:br>
            <a:br>
              <a:rPr lang="en-US" sz="1800" dirty="0"/>
            </a:br>
            <a:br>
              <a:rPr lang="en-US" sz="1800" dirty="0"/>
            </a:br>
            <a:endParaRPr lang="en-US" sz="1800" dirty="0"/>
          </a:p>
          <a:p>
            <a:pPr marL="315884" indent="-342887">
              <a:buFont typeface="+mj-lt"/>
              <a:buAutoNum type="arabicPeriod"/>
            </a:pPr>
            <a:r>
              <a:rPr lang="en-US" sz="1800" dirty="0"/>
              <a:t>We have detected the last working component in that </a:t>
            </a:r>
            <a:br>
              <a:rPr lang="en-US" sz="1800" dirty="0"/>
            </a:br>
            <a:r>
              <a:rPr lang="en-US" sz="1800" dirty="0"/>
              <a:t>route, we can identify the component GUID, as we </a:t>
            </a:r>
            <a:br>
              <a:rPr lang="en-US" sz="1800" dirty="0"/>
            </a:br>
            <a:r>
              <a:rPr lang="en-US" sz="1800" dirty="0"/>
              <a:t>already know its node description</a:t>
            </a:r>
          </a:p>
          <a:p>
            <a:pPr marL="655622" lvl="1" indent="-342900"/>
            <a:r>
              <a:rPr lang="en-US" sz="1800" dirty="0"/>
              <a:t>For that purpose you can sort </a:t>
            </a:r>
            <a:r>
              <a:rPr lang="en-US" sz="1800" dirty="0" err="1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ibhosts</a:t>
            </a:r>
            <a:r>
              <a:rPr lang="en-US" sz="1800" dirty="0"/>
              <a:t> or </a:t>
            </a:r>
            <a:br>
              <a:rPr lang="en-US" sz="1800" dirty="0"/>
            </a:br>
            <a:r>
              <a:rPr lang="en-US" sz="1800" dirty="0" err="1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ibswitches</a:t>
            </a:r>
            <a:r>
              <a:rPr lang="en-US" sz="1800" dirty="0"/>
              <a:t> or </a:t>
            </a:r>
            <a:r>
              <a:rPr lang="en-US" sz="1800" dirty="0" err="1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ibnetdiscover</a:t>
            </a:r>
            <a:r>
              <a:rPr lang="en-US" sz="1800" dirty="0"/>
              <a:t> results</a:t>
            </a:r>
            <a:br>
              <a:rPr lang="en-US" sz="1600" dirty="0"/>
            </a:br>
            <a:br>
              <a:rPr lang="en-US" sz="1600" dirty="0"/>
            </a:br>
            <a:endParaRPr lang="en-US" sz="1600" dirty="0"/>
          </a:p>
          <a:p>
            <a:pPr marL="315884" indent="-342887">
              <a:buFont typeface="+mj-lt"/>
              <a:buAutoNum type="arabicPeriod"/>
            </a:pPr>
            <a:r>
              <a:rPr lang="en-US" sz="1800" dirty="0"/>
              <a:t>Now you will use </a:t>
            </a:r>
            <a:r>
              <a:rPr lang="en-US" sz="1800" b="1" dirty="0" err="1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iblinkinfo</a:t>
            </a: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–S &lt;switch GUID&gt;</a:t>
            </a: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C0C0C0"/>
                </a:highlight>
                <a:latin typeface="Consolas" panose="020B0609020204030204" pitchFamily="49" charset="0"/>
              </a:rPr>
              <a:t>:</a:t>
            </a:r>
            <a:br>
              <a:rPr lang="en-US" sz="1800" b="1" i="1" dirty="0">
                <a:solidFill>
                  <a:srgbClr val="4B4FF7"/>
                </a:solidFill>
              </a:rPr>
            </a:br>
            <a:r>
              <a:rPr lang="en-US" sz="1800" dirty="0"/>
              <a:t>in order to check the </a:t>
            </a:r>
            <a:r>
              <a:rPr lang="en-US" sz="1800" b="1" dirty="0"/>
              <a:t>status of the port </a:t>
            </a:r>
            <a:r>
              <a:rPr lang="en-US" sz="1800" dirty="0"/>
              <a:t>disconnecting </a:t>
            </a:r>
            <a:br>
              <a:rPr lang="en-US" sz="1800" dirty="0"/>
            </a:br>
            <a:r>
              <a:rPr lang="en-US" sz="1800" dirty="0"/>
              <a:t>the “chain“ in the heart of this log</a:t>
            </a:r>
          </a:p>
        </p:txBody>
      </p:sp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1535" y="1561812"/>
            <a:ext cx="6721695" cy="1327444"/>
          </a:xfrm>
          <a:prstGeom prst="rect">
            <a:avLst/>
          </a:prstGeom>
          <a:ln w="38100">
            <a:noFill/>
          </a:ln>
        </p:spPr>
      </p:pic>
      <p:grpSp>
        <p:nvGrpSpPr>
          <p:cNvPr id="18" name="Group 17"/>
          <p:cNvGrpSpPr/>
          <p:nvPr/>
        </p:nvGrpSpPr>
        <p:grpSpPr>
          <a:xfrm>
            <a:off x="7661535" y="5337048"/>
            <a:ext cx="6714042" cy="1749546"/>
            <a:chOff x="7469025" y="5180643"/>
            <a:chExt cx="6714042" cy="1749546"/>
          </a:xfrm>
        </p:grpSpPr>
        <p:sp>
          <p:nvSpPr>
            <p:cNvPr id="17" name="Rectangle 16"/>
            <p:cNvSpPr/>
            <p:nvPr/>
          </p:nvSpPr>
          <p:spPr bwMode="auto">
            <a:xfrm>
              <a:off x="7469025" y="5180643"/>
              <a:ext cx="6714042" cy="1749546"/>
            </a:xfrm>
            <a:prstGeom prst="rect">
              <a:avLst/>
            </a:prstGeom>
            <a:solidFill>
              <a:schemeClr val="bg1"/>
            </a:solidFill>
            <a:ln w="38100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endParaRP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7537235" y="5307871"/>
              <a:ext cx="6018767" cy="1415250"/>
              <a:chOff x="8171950" y="4976792"/>
              <a:chExt cx="6018767" cy="1415250"/>
            </a:xfrm>
          </p:grpSpPr>
          <p:pic>
            <p:nvPicPr>
              <p:cNvPr id="8" name="Picture 7" descr="Screen Clipping"/>
              <p:cNvPicPr>
                <a:picLocks noChangeAspect="1"/>
              </p:cNvPicPr>
              <p:nvPr/>
            </p:nvPicPr>
            <p:blipFill>
              <a:blip r:embed="rId5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71950" y="4976792"/>
                <a:ext cx="6011114" cy="295316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9" name="Picture 8" descr="Screen Clipping"/>
              <p:cNvPicPr>
                <a:picLocks noChangeAspect="1"/>
              </p:cNvPicPr>
              <p:nvPr/>
            </p:nvPicPr>
            <p:blipFill>
              <a:blip r:embed="rId6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71950" y="5401543"/>
                <a:ext cx="6018767" cy="459059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10" name="Picture 9" descr="Screen Clipping"/>
              <p:cNvPicPr>
                <a:picLocks noChangeAspect="1"/>
              </p:cNvPicPr>
              <p:nvPr/>
            </p:nvPicPr>
            <p:blipFill>
              <a:blip r:embed="rId7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95866" y="6081691"/>
                <a:ext cx="5956749" cy="310351"/>
              </a:xfrm>
              <a:prstGeom prst="rect">
                <a:avLst/>
              </a:prstGeom>
              <a:ln>
                <a:noFill/>
              </a:ln>
            </p:spPr>
          </p:pic>
        </p:grpSp>
      </p:grpSp>
      <p:grpSp>
        <p:nvGrpSpPr>
          <p:cNvPr id="19" name="Group 18"/>
          <p:cNvGrpSpPr/>
          <p:nvPr/>
        </p:nvGrpSpPr>
        <p:grpSpPr>
          <a:xfrm>
            <a:off x="7661535" y="3411455"/>
            <a:ext cx="6714042" cy="1314564"/>
            <a:chOff x="7469025" y="3469719"/>
            <a:chExt cx="6714042" cy="1314564"/>
          </a:xfrm>
        </p:grpSpPr>
        <p:sp>
          <p:nvSpPr>
            <p:cNvPr id="4" name="Rectangle 3"/>
            <p:cNvSpPr/>
            <p:nvPr/>
          </p:nvSpPr>
          <p:spPr bwMode="auto">
            <a:xfrm>
              <a:off x="7469025" y="3469719"/>
              <a:ext cx="6714042" cy="1314564"/>
            </a:xfrm>
            <a:prstGeom prst="rect">
              <a:avLst/>
            </a:prstGeom>
            <a:solidFill>
              <a:schemeClr val="bg1"/>
            </a:solidFill>
            <a:ln w="38100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endParaRPr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7537235" y="3596164"/>
              <a:ext cx="5562986" cy="1109685"/>
              <a:chOff x="8620078" y="2535262"/>
              <a:chExt cx="5562986" cy="1109685"/>
            </a:xfrm>
          </p:grpSpPr>
          <p:grpSp>
            <p:nvGrpSpPr>
              <p:cNvPr id="12" name="Group 11"/>
              <p:cNvGrpSpPr/>
              <p:nvPr/>
            </p:nvGrpSpPr>
            <p:grpSpPr>
              <a:xfrm>
                <a:off x="8620078" y="2535262"/>
                <a:ext cx="5562986" cy="1109685"/>
                <a:chOff x="8991214" y="2586015"/>
                <a:chExt cx="5220423" cy="666838"/>
              </a:xfrm>
            </p:grpSpPr>
            <p:pic>
              <p:nvPicPr>
                <p:cNvPr id="15" name="Picture 14" descr="Screen Clipping"/>
                <p:cNvPicPr>
                  <a:picLocks noChangeAspect="1"/>
                </p:cNvPicPr>
                <p:nvPr/>
              </p:nvPicPr>
              <p:blipFill>
                <a:blip r:embed="rId8">
                  <a:grayscl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991214" y="2586015"/>
                  <a:ext cx="5191850" cy="314369"/>
                </a:xfrm>
                <a:prstGeom prst="rect">
                  <a:avLst/>
                </a:prstGeom>
                <a:ln>
                  <a:noFill/>
                </a:ln>
              </p:spPr>
            </p:pic>
            <p:pic>
              <p:nvPicPr>
                <p:cNvPr id="16" name="Picture 15" descr="Screen Clipping"/>
                <p:cNvPicPr>
                  <a:picLocks noChangeAspect="1"/>
                </p:cNvPicPr>
                <p:nvPr/>
              </p:nvPicPr>
              <p:blipFill>
                <a:blip r:embed="rId9">
                  <a:grayscl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038840" y="2938484"/>
                  <a:ext cx="5172797" cy="314369"/>
                </a:xfrm>
                <a:prstGeom prst="rect">
                  <a:avLst/>
                </a:prstGeom>
                <a:ln>
                  <a:noFill/>
                </a:ln>
              </p:spPr>
            </p:pic>
          </p:grpSp>
          <p:sp>
            <p:nvSpPr>
              <p:cNvPr id="13" name="Rounded Rectangle 12"/>
              <p:cNvSpPr/>
              <p:nvPr/>
            </p:nvSpPr>
            <p:spPr bwMode="auto">
              <a:xfrm>
                <a:off x="9324636" y="3383376"/>
                <a:ext cx="1705314" cy="261571"/>
              </a:xfrm>
              <a:prstGeom prst="roundRect">
                <a:avLst/>
              </a:prstGeom>
              <a:no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>
                  <a:solidFill>
                    <a:srgbClr val="000000"/>
                  </a:solidFill>
                  <a:cs typeface="Arial" charset="0"/>
                </a:endParaRPr>
              </a:p>
            </p:txBody>
          </p:sp>
        </p:grp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70B82B82-A234-41E1-A383-925A182A85FE}"/>
              </a:ext>
            </a:extLst>
          </p:cNvPr>
          <p:cNvSpPr/>
          <p:nvPr/>
        </p:nvSpPr>
        <p:spPr>
          <a:xfrm>
            <a:off x="7569200" y="1422208"/>
            <a:ext cx="6920738" cy="1596787"/>
          </a:xfrm>
          <a:prstGeom prst="rect">
            <a:avLst/>
          </a:prstGeom>
          <a:noFill/>
          <a:ln w="28575">
            <a:solidFill>
              <a:srgbClr val="5E5E5E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50E85AE-0ABD-404D-B443-1415405B0C06}"/>
              </a:ext>
            </a:extLst>
          </p:cNvPr>
          <p:cNvSpPr/>
          <p:nvPr/>
        </p:nvSpPr>
        <p:spPr>
          <a:xfrm>
            <a:off x="7569200" y="3373201"/>
            <a:ext cx="6920738" cy="1470343"/>
          </a:xfrm>
          <a:prstGeom prst="rect">
            <a:avLst/>
          </a:prstGeom>
          <a:noFill/>
          <a:ln w="28575">
            <a:solidFill>
              <a:srgbClr val="5E5E5E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D4CB5B1-1D0E-4E11-8BA8-9E069D4CC1E2}"/>
              </a:ext>
            </a:extLst>
          </p:cNvPr>
          <p:cNvSpPr/>
          <p:nvPr/>
        </p:nvSpPr>
        <p:spPr>
          <a:xfrm>
            <a:off x="7569200" y="5327798"/>
            <a:ext cx="6920738" cy="1758796"/>
          </a:xfrm>
          <a:prstGeom prst="rect">
            <a:avLst/>
          </a:prstGeom>
          <a:noFill/>
          <a:ln w="28575">
            <a:solidFill>
              <a:srgbClr val="5E5E5E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461129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Management Traps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/>
              <a:t>Message sent by a management agent to its class manager when certain asynchronous management events occur (such as protocol violations)</a:t>
            </a:r>
          </a:p>
          <a:p>
            <a:r>
              <a:rPr lang="en-US" sz="1800" dirty="0"/>
              <a:t>The trap message has its data in the form of a notice attribute</a:t>
            </a:r>
          </a:p>
          <a:p>
            <a:r>
              <a:rPr lang="en-US" sz="1800" dirty="0"/>
              <a:t>The SM programs the node with information about where to send the trap</a:t>
            </a:r>
          </a:p>
          <a:p>
            <a:r>
              <a:rPr lang="en-US" sz="1800" dirty="0"/>
              <a:t>The node stops sending the trap when it receives a </a:t>
            </a:r>
            <a:r>
              <a:rPr lang="en-US" sz="1800" dirty="0" err="1"/>
              <a:t>TrapRepress</a:t>
            </a:r>
            <a:endParaRPr lang="en-US" sz="1800" dirty="0"/>
          </a:p>
          <a:p>
            <a:r>
              <a:rPr lang="en-US" sz="1800" dirty="0"/>
              <a:t>IB devices use SMPs to send traps to the SM when certain events occur</a:t>
            </a:r>
          </a:p>
          <a:p>
            <a:pPr lvl="1"/>
            <a:r>
              <a:rPr lang="en-US" sz="1600" dirty="0"/>
              <a:t>Event for example: a switch detects a state change on one of its ports (i.e., a topology change and/or device joining or leaving)</a:t>
            </a:r>
          </a:p>
        </p:txBody>
      </p:sp>
      <p:cxnSp>
        <p:nvCxnSpPr>
          <p:cNvPr id="16" name="Straight Connector 15"/>
          <p:cNvCxnSpPr/>
          <p:nvPr/>
        </p:nvCxnSpPr>
        <p:spPr bwMode="auto">
          <a:xfrm flipH="1">
            <a:off x="9614263" y="4767943"/>
            <a:ext cx="0" cy="3042622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7" name="Straight Connector 16"/>
          <p:cNvCxnSpPr/>
          <p:nvPr/>
        </p:nvCxnSpPr>
        <p:spPr bwMode="auto">
          <a:xfrm flipH="1">
            <a:off x="5212080" y="4767943"/>
            <a:ext cx="0" cy="3042622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552" y="4767943"/>
            <a:ext cx="1745174" cy="70097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4263" y="5090112"/>
            <a:ext cx="1740340" cy="70580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4263" y="4607134"/>
            <a:ext cx="1633986" cy="681633"/>
          </a:xfrm>
          <a:prstGeom prst="rect">
            <a:avLst/>
          </a:prstGeom>
        </p:spPr>
      </p:pic>
      <p:cxnSp>
        <p:nvCxnSpPr>
          <p:cNvPr id="22" name="Straight Arrow Connector 21"/>
          <p:cNvCxnSpPr>
            <a:stCxn id="20" idx="1"/>
          </p:cNvCxnSpPr>
          <p:nvPr/>
        </p:nvCxnSpPr>
        <p:spPr bwMode="auto">
          <a:xfrm flipH="1">
            <a:off x="5212080" y="4947951"/>
            <a:ext cx="4402183" cy="70826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accent1"/>
            </a:solidFill>
            <a:prstDash val="sysDash"/>
            <a:round/>
            <a:headEnd type="none" w="med" len="med"/>
            <a:tailEnd type="triangle"/>
          </a:ln>
          <a:effectLst/>
        </p:spPr>
      </p:cxnSp>
      <p:cxnSp>
        <p:nvCxnSpPr>
          <p:cNvPr id="23" name="Straight Arrow Connector 22"/>
          <p:cNvCxnSpPr/>
          <p:nvPr/>
        </p:nvCxnSpPr>
        <p:spPr bwMode="auto">
          <a:xfrm flipH="1">
            <a:off x="5212080" y="5347804"/>
            <a:ext cx="4402183" cy="70826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accent1"/>
            </a:solidFill>
            <a:prstDash val="sysDash"/>
            <a:round/>
            <a:headEnd type="none" w="med" len="med"/>
            <a:tailEnd type="triangle"/>
          </a:ln>
          <a:effectLst/>
        </p:spPr>
      </p:cxnSp>
      <p:cxnSp>
        <p:nvCxnSpPr>
          <p:cNvPr id="24" name="Straight Arrow Connector 23"/>
          <p:cNvCxnSpPr/>
          <p:nvPr/>
        </p:nvCxnSpPr>
        <p:spPr bwMode="auto">
          <a:xfrm flipH="1">
            <a:off x="5212080" y="5736124"/>
            <a:ext cx="4402183" cy="70826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accent1"/>
            </a:solidFill>
            <a:prstDash val="sysDash"/>
            <a:round/>
            <a:headEnd type="none" w="med" len="med"/>
            <a:tailEnd type="triangle"/>
          </a:ln>
          <a:effectLst/>
        </p:spPr>
      </p:cxnSp>
      <p:cxnSp>
        <p:nvCxnSpPr>
          <p:cNvPr id="25" name="Straight Arrow Connector 24"/>
          <p:cNvCxnSpPr/>
          <p:nvPr/>
        </p:nvCxnSpPr>
        <p:spPr bwMode="auto">
          <a:xfrm>
            <a:off x="5212080" y="6605199"/>
            <a:ext cx="4402183" cy="70826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6" name="TextBox 25"/>
          <p:cNvSpPr txBox="1"/>
          <p:nvPr/>
        </p:nvSpPr>
        <p:spPr>
          <a:xfrm rot="21126925">
            <a:off x="7397041" y="4959484"/>
            <a:ext cx="371320" cy="246221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rPr>
              <a:t>Trap</a:t>
            </a:r>
          </a:p>
        </p:txBody>
      </p:sp>
      <p:sp>
        <p:nvSpPr>
          <p:cNvPr id="27" name="TextBox 26"/>
          <p:cNvSpPr txBox="1"/>
          <p:nvPr/>
        </p:nvSpPr>
        <p:spPr>
          <a:xfrm rot="21126925">
            <a:off x="7397041" y="5419390"/>
            <a:ext cx="371320" cy="246221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rPr>
              <a:t>Trap</a:t>
            </a:r>
          </a:p>
        </p:txBody>
      </p:sp>
      <p:sp>
        <p:nvSpPr>
          <p:cNvPr id="28" name="TextBox 27"/>
          <p:cNvSpPr txBox="1"/>
          <p:nvPr/>
        </p:nvSpPr>
        <p:spPr>
          <a:xfrm rot="21126925">
            <a:off x="7397041" y="5785544"/>
            <a:ext cx="371320" cy="246221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rPr>
              <a:t>Trap</a:t>
            </a:r>
          </a:p>
        </p:txBody>
      </p:sp>
      <p:sp>
        <p:nvSpPr>
          <p:cNvPr id="29" name="TextBox 28"/>
          <p:cNvSpPr txBox="1"/>
          <p:nvPr/>
        </p:nvSpPr>
        <p:spPr>
          <a:xfrm rot="528813">
            <a:off x="7082237" y="6679290"/>
            <a:ext cx="1034450" cy="246221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rPr>
              <a:t>TrapRepress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6773681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Traps 64-67 </a:t>
            </a:r>
            <a:r>
              <a:rPr lang="en-US" sz="3200" b="1" dirty="0"/>
              <a:t>- </a:t>
            </a:r>
            <a:r>
              <a:rPr lang="en-US" sz="3200" dirty="0"/>
              <a:t>Informational Traps from the SM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000" b="1" dirty="0"/>
              <a:t>In and Out of Service Traps </a:t>
            </a:r>
          </a:p>
          <a:p>
            <a:r>
              <a:rPr lang="en-US" sz="2000" dirty="0"/>
              <a:t>Trap 64: &lt;GIDADDR&gt; is now in service</a:t>
            </a:r>
          </a:p>
          <a:p>
            <a:r>
              <a:rPr lang="en-US" sz="2000" dirty="0"/>
              <a:t>Trap 65: &lt;GIDADDR&gt; is out of service</a:t>
            </a:r>
          </a:p>
          <a:p>
            <a:pPr lvl="1"/>
            <a:r>
              <a:rPr lang="en-US" sz="1800" dirty="0"/>
              <a:t>The events reported by these Notices (traps 64-65) indicate that an </a:t>
            </a:r>
            <a:r>
              <a:rPr lang="en-US" sz="1800" dirty="0" err="1"/>
              <a:t>endport's</a:t>
            </a:r>
            <a:r>
              <a:rPr lang="en-US" sz="1800" dirty="0"/>
              <a:t> reachability from a subscribing </a:t>
            </a:r>
            <a:r>
              <a:rPr lang="en-US" sz="1800" dirty="0" err="1"/>
              <a:t>endport</a:t>
            </a:r>
            <a:r>
              <a:rPr lang="en-US" sz="1800" dirty="0"/>
              <a:t> has changed</a:t>
            </a:r>
          </a:p>
          <a:p>
            <a:pPr lvl="1"/>
            <a:r>
              <a:rPr lang="en-US" sz="1800" dirty="0" err="1"/>
              <a:t>Endport</a:t>
            </a:r>
            <a:r>
              <a:rPr lang="en-US" sz="1800" dirty="0"/>
              <a:t> A is reachable from subscriber </a:t>
            </a:r>
            <a:r>
              <a:rPr lang="en-US" sz="1800" dirty="0" err="1"/>
              <a:t>endport</a:t>
            </a:r>
            <a:r>
              <a:rPr lang="en-US" sz="1800" dirty="0"/>
              <a:t> B if there is a </a:t>
            </a:r>
            <a:r>
              <a:rPr lang="en-US" sz="1800" dirty="0" err="1"/>
              <a:t>PathRecord</a:t>
            </a:r>
            <a:r>
              <a:rPr lang="en-US" sz="1800" dirty="0"/>
              <a:t> with source B and destination A </a:t>
            </a:r>
          </a:p>
          <a:p>
            <a:pPr lvl="1"/>
            <a:r>
              <a:rPr lang="en-US" sz="1800" dirty="0" err="1"/>
              <a:t>Endport</a:t>
            </a:r>
            <a:r>
              <a:rPr lang="en-US" sz="1800" dirty="0"/>
              <a:t> reachability may change as a result of:</a:t>
            </a:r>
          </a:p>
          <a:p>
            <a:pPr lvl="2"/>
            <a:r>
              <a:rPr lang="en-US" sz="1800" dirty="0"/>
              <a:t>changes to restrictions on access through partitioning</a:t>
            </a:r>
          </a:p>
          <a:p>
            <a:pPr lvl="2"/>
            <a:r>
              <a:rPr lang="en-US" sz="1800" dirty="0" err="1"/>
              <a:t>endports</a:t>
            </a:r>
            <a:r>
              <a:rPr lang="en-US" sz="1800" dirty="0"/>
              <a:t> commencing or ceasing participation on the subnet</a:t>
            </a:r>
          </a:p>
          <a:p>
            <a:pPr marL="0" indent="0">
              <a:buNone/>
            </a:pPr>
            <a:endParaRPr lang="en-US" sz="2000" b="1" dirty="0"/>
          </a:p>
          <a:p>
            <a:pPr marL="0" indent="0">
              <a:buNone/>
            </a:pPr>
            <a:r>
              <a:rPr lang="en-US" sz="2000" b="1" dirty="0"/>
              <a:t>Multicast Group Create/Delete Traps</a:t>
            </a:r>
          </a:p>
          <a:p>
            <a:r>
              <a:rPr lang="en-US" sz="2000" dirty="0"/>
              <a:t>Trap 66: New multicast group with multicast address &lt;GIDADDR&gt; is now created</a:t>
            </a:r>
          </a:p>
          <a:p>
            <a:r>
              <a:rPr lang="en-US" sz="2000" dirty="0"/>
              <a:t>Trap 67: Multicast group with multicast address &lt;GIDADDR&gt; is now deleted</a:t>
            </a:r>
          </a:p>
          <a:p>
            <a:pPr lvl="1"/>
            <a:r>
              <a:rPr lang="en-US" sz="1800" dirty="0"/>
              <a:t>Trap numbers 66 and 67, indicating when a multicast group is created or deleted, are events that are generated by the SA when a multicast group is created or deleted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9584822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Trap 128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000" dirty="0" err="1"/>
              <a:t>Num</a:t>
            </a:r>
            <a:r>
              <a:rPr lang="en-US" sz="2000" dirty="0"/>
              <a:t> 128: Link state change</a:t>
            </a:r>
          </a:p>
          <a:p>
            <a:r>
              <a:rPr lang="en-US" sz="2000" dirty="0"/>
              <a:t>Always generated by a switch due to a port status change </a:t>
            </a:r>
          </a:p>
          <a:p>
            <a:r>
              <a:rPr lang="en-US" sz="2000" dirty="0"/>
              <a:t>Used mainly as a trigger for the SM to start a sweep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sz="2000" dirty="0"/>
              <a:t>Finding the link that failed: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1800" dirty="0"/>
              <a:t>* Remember, link down isn’t necessarily an error, it will also appear when a server is rebooted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78713" y="2927851"/>
            <a:ext cx="10381470" cy="646331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800" b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log_trap_info</a:t>
            </a:r>
            <a:r>
              <a:rPr lang="en-US" sz="18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Received Generic Notice type:1 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num:128</a:t>
            </a:r>
            <a:r>
              <a:rPr lang="en-US" sz="18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(Link state change) Producer:2 (Switch) from LID:58 TID:0x000000000000010e</a:t>
            </a:r>
          </a:p>
        </p:txBody>
      </p:sp>
      <p:sp>
        <p:nvSpPr>
          <p:cNvPr id="5" name="Rectangle 4"/>
          <p:cNvSpPr/>
          <p:nvPr/>
        </p:nvSpPr>
        <p:spPr>
          <a:xfrm>
            <a:off x="878711" y="4422353"/>
            <a:ext cx="10381471" cy="369332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8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 </a:t>
            </a:r>
            <a:r>
              <a:rPr lang="en-US" sz="1800" b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in {1..36};do echo Port:$</a:t>
            </a:r>
            <a:r>
              <a:rPr lang="en-US" sz="1800" b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i;perfquery</a:t>
            </a:r>
            <a:r>
              <a:rPr lang="en-US" sz="18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58 $</a:t>
            </a:r>
            <a:r>
              <a:rPr lang="en-US" sz="1800" b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8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| </a:t>
            </a:r>
            <a:r>
              <a:rPr lang="en-US" sz="1800" b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grep</a:t>
            </a:r>
            <a:r>
              <a:rPr lang="en-US" sz="18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b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LinkDownedCounter;done</a:t>
            </a:r>
            <a:r>
              <a:rPr lang="en-US" sz="18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3246872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Trap 129 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20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</a:endParaRPr>
          </a:p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Use </a:t>
            </a:r>
            <a:r>
              <a:rPr 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perfquery</a:t>
            </a:r>
            <a:r>
              <a:rPr lang="en-US" sz="2000" dirty="0">
                <a:solidFill>
                  <a:schemeClr val="accent5"/>
                </a:solidFill>
              </a:rPr>
              <a:t> 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 query error counters:</a:t>
            </a:r>
          </a:p>
        </p:txBody>
      </p:sp>
      <p:sp>
        <p:nvSpPr>
          <p:cNvPr id="4" name="Rectangle 3"/>
          <p:cNvSpPr/>
          <p:nvPr/>
        </p:nvSpPr>
        <p:spPr>
          <a:xfrm>
            <a:off x="878713" y="1468238"/>
            <a:ext cx="10381471" cy="830997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6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Feb 21 08:53:04 342099 [369BA700] 0x01 -&gt; </a:t>
            </a:r>
            <a:r>
              <a:rPr lang="en-US" sz="1600" b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log_trap_info</a:t>
            </a:r>
            <a:r>
              <a:rPr lang="en-US" sz="16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Received Generic Notice type:1 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num:129</a:t>
            </a:r>
            <a:r>
              <a:rPr lang="en-US" sz="16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(Local Link integrity threshold reached) Producer:2 (Switch) from LID:376 Port 3 TID:0x0000000000000095</a:t>
            </a:r>
          </a:p>
        </p:txBody>
      </p:sp>
      <p:sp>
        <p:nvSpPr>
          <p:cNvPr id="3" name="Rectangle 2"/>
          <p:cNvSpPr/>
          <p:nvPr/>
        </p:nvSpPr>
        <p:spPr>
          <a:xfrm>
            <a:off x="878712" y="3543300"/>
            <a:ext cx="10381471" cy="3046988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wrap="square">
            <a:spAutoFit/>
          </a:bodyPr>
          <a:lstStyle/>
          <a:p>
            <a:r>
              <a:rPr lang="en-US" sz="1600" b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perfquery</a:t>
            </a:r>
            <a:r>
              <a:rPr lang="en-US" sz="16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376 3</a:t>
            </a:r>
          </a:p>
          <a:p>
            <a:pPr lvl="1"/>
            <a:r>
              <a:rPr lang="en-US" sz="16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Port counters: Lid 376 port 3 (</a:t>
            </a:r>
            <a:r>
              <a:rPr lang="en-US" sz="1600" b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CapMask</a:t>
            </a:r>
            <a:r>
              <a:rPr lang="en-US" sz="16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0x1300)</a:t>
            </a:r>
          </a:p>
          <a:p>
            <a:pPr lvl="1"/>
            <a:r>
              <a:rPr lang="en-US" sz="1600" b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PortSelect</a:t>
            </a:r>
            <a:r>
              <a:rPr lang="en-US" sz="16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:......................3</a:t>
            </a:r>
          </a:p>
          <a:p>
            <a:pPr lvl="1"/>
            <a:r>
              <a:rPr lang="en-US" sz="1600" b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CounterSelect</a:t>
            </a:r>
            <a:r>
              <a:rPr lang="en-US" sz="16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:...................0x0000</a:t>
            </a:r>
          </a:p>
          <a:p>
            <a:pPr lvl="1"/>
            <a:r>
              <a:rPr lang="en-US" sz="1600" b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SymbolErrorCounter</a:t>
            </a:r>
            <a:r>
              <a:rPr lang="en-US" sz="16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:..............0</a:t>
            </a:r>
          </a:p>
          <a:p>
            <a:pPr lvl="1"/>
            <a:r>
              <a:rPr lang="en-US" sz="1600" b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LinkErrorRecoveryCounter</a:t>
            </a:r>
            <a:r>
              <a:rPr lang="en-US" sz="16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:........174</a:t>
            </a:r>
          </a:p>
          <a:p>
            <a:pPr lvl="1"/>
            <a:r>
              <a:rPr lang="en-US" sz="1600" b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LinkDownedCounter</a:t>
            </a:r>
            <a:r>
              <a:rPr lang="en-US" sz="16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:...............1</a:t>
            </a:r>
          </a:p>
          <a:p>
            <a:pPr lvl="1"/>
            <a:r>
              <a:rPr lang="en-US" sz="1600" b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PortRcvErrors</a:t>
            </a:r>
            <a:r>
              <a:rPr lang="en-US" sz="16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:...................7311</a:t>
            </a:r>
          </a:p>
          <a:p>
            <a:pPr lvl="1"/>
            <a:r>
              <a:rPr lang="en-US" sz="1600" b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PortRcvConstraintErrors</a:t>
            </a:r>
            <a:r>
              <a:rPr lang="en-US" sz="16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:.........0</a:t>
            </a:r>
          </a:p>
          <a:p>
            <a:pPr lvl="1"/>
            <a:r>
              <a:rPr lang="en-US" sz="16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CounterSelect2:..................0x00</a:t>
            </a:r>
          </a:p>
          <a:p>
            <a:pPr lvl="1"/>
            <a:r>
              <a:rPr lang="en-US" sz="1600" b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LocalLinkIntegrityErrors</a:t>
            </a:r>
            <a:r>
              <a:rPr lang="en-US" sz="16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:........12</a:t>
            </a:r>
          </a:p>
          <a:p>
            <a:pPr lvl="1"/>
            <a:r>
              <a:rPr lang="en-US" sz="1600" b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ExcessiveBufferOverrunErrors</a:t>
            </a:r>
            <a:r>
              <a:rPr lang="en-US" sz="16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:....0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3465618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FE4CA0-1F5F-4215-8DDB-98F707E32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Routing Troubleshooting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2974536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C65E0CB-73C9-4DF3-BA8D-FCFB67DDA86A}"/>
              </a:ext>
            </a:extLst>
          </p:cNvPr>
          <p:cNvSpPr/>
          <p:nvPr/>
        </p:nvSpPr>
        <p:spPr>
          <a:xfrm>
            <a:off x="1036515" y="1638300"/>
            <a:ext cx="13068567" cy="3754874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400" b="0" dirty="0">
                <a:latin typeface="Consolas" panose="020B0609020204030204" pitchFamily="49" charset="0"/>
              </a:rPr>
              <a:t>###################################</a:t>
            </a:r>
          </a:p>
          <a:p>
            <a:r>
              <a:rPr lang="en-US" sz="1400" b="0" dirty="0">
                <a:latin typeface="Consolas" panose="020B0609020204030204" pitchFamily="49" charset="0"/>
              </a:rPr>
              <a:t>-I- Credit Loops Report:</a:t>
            </a:r>
          </a:p>
          <a:p>
            <a:r>
              <a:rPr lang="en-US" sz="1400" b="0" dirty="0">
                <a:latin typeface="Consolas" panose="020B0609020204030204" pitchFamily="49" charset="0"/>
              </a:rPr>
              <a:t>###################################</a:t>
            </a:r>
          </a:p>
          <a:p>
            <a:r>
              <a:rPr lang="en-US" sz="1400" b="0" dirty="0">
                <a:latin typeface="Consolas" panose="020B0609020204030204" pitchFamily="49" charset="0"/>
              </a:rPr>
              <a:t>-I- Analyzing Fabric for Credit Loops 1 SLs, 8 VLs used.</a:t>
            </a:r>
          </a:p>
          <a:p>
            <a:r>
              <a:rPr lang="en-US" sz="1400" b="0" dirty="0">
                <a:latin typeface="Consolas" panose="020B0609020204030204" pitchFamily="49" charset="0"/>
              </a:rPr>
              <a:t>-I- Traced 170 unicast paths</a:t>
            </a:r>
          </a:p>
          <a:p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C0C0C0"/>
                </a:highlight>
                <a:latin typeface="Consolas" panose="020B0609020204030204" pitchFamily="49" charset="0"/>
              </a:rPr>
              <a:t>-E- Credit loop found on the following path:</a:t>
            </a:r>
          </a:p>
          <a:p>
            <a:r>
              <a:rPr lang="en-US" sz="1400" b="0" dirty="0">
                <a:latin typeface="Consolas" panose="020B0609020204030204" pitchFamily="49" charset="0"/>
              </a:rPr>
              <a:t>    from port:mtlacad07/U1/P1 VL: 0  to port:Sb8599f030014b8b0/Nb8599f030014b8b0/P12 VL: 0 on path from lid: 0x000     8 to lid: 0x0015</a:t>
            </a:r>
          </a:p>
          <a:p>
            <a:r>
              <a:rPr lang="en-US" sz="1400" b="0" dirty="0">
                <a:latin typeface="Consolas" panose="020B0609020204030204" pitchFamily="49" charset="0"/>
              </a:rPr>
              <a:t>    from port:Sb8599f030014b8b0/Nb8599f030014b8b0/P12 VL: 0  to port:IBSP01/U1/P9 VL: 0 on path from lid: 0x0008 t     o lid: 0x0017</a:t>
            </a:r>
          </a:p>
          <a:p>
            <a:r>
              <a:rPr lang="en-US" sz="1400" b="0" dirty="0">
                <a:latin typeface="Consolas" panose="020B0609020204030204" pitchFamily="49" charset="0"/>
              </a:rPr>
              <a:t>    from port:IBSP01/U1/P9 VL: 0  to port:Sb8599f030009118e/Nb8599f030009118e/P12 VL: 0 on path from lid: 0x000d t     o lid: 0x000c</a:t>
            </a:r>
          </a:p>
          <a:p>
            <a:r>
              <a:rPr lang="en-US" sz="1400" b="0" dirty="0">
                <a:latin typeface="Consolas" panose="020B0609020204030204" pitchFamily="49" charset="0"/>
              </a:rPr>
              <a:t>    from port:Sb8599f030009118e/Nb8599f030009118e/P12 VL: 0  to port:IBSP02/U1/P11 VL: 0 on path from lid: 0x0016      to lid: 0x0008</a:t>
            </a:r>
          </a:p>
          <a:p>
            <a:r>
              <a:rPr lang="en-US" sz="1400" b="0" dirty="0">
                <a:latin typeface="Consolas" panose="020B0609020204030204" pitchFamily="49" charset="0"/>
              </a:rPr>
              <a:t>    from port:IBSP02/U1/P11 VL: 0  to port:Sb8599f030014b8b0/Nb8599f030014b8b0/P12 VL: 0 on path from lid: 0x000a      to lid: 0x000e</a:t>
            </a:r>
          </a:p>
          <a:p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C0C0C0"/>
                </a:highlight>
                <a:latin typeface="Consolas" panose="020B0609020204030204" pitchFamily="49" charset="0"/>
              </a:rPr>
              <a:t>-E- credit loops in routing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4E251B5-EBE9-4616-B446-7E05E30B6F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Credit Loop Found  ( log file )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4446711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063FD-17A8-49F7-9C89-8C7A86174B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400" dirty="0" err="1"/>
              <a:t>Ibdiagnet</a:t>
            </a:r>
            <a:r>
              <a:rPr lang="en-US" sz="4400" dirty="0"/>
              <a:t> Report –Problem is solved 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8D64A2-E5B6-47D1-8FC0-1D837BA8FE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8700" y="1635488"/>
            <a:ext cx="12419445" cy="3996385"/>
          </a:xfrm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>
            <a:normAutofit/>
          </a:bodyPr>
          <a:lstStyle/>
          <a:p>
            <a:pPr marL="339725" lvl="1" indent="0">
              <a:buNone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Mar 24 12:23:00 770430 [99C0E700] 0x02 -&gt; </a:t>
            </a:r>
            <a:r>
              <a:rPr 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C0C0C0"/>
                </a:highlight>
                <a:latin typeface="Consolas" panose="020B0609020204030204" pitchFamily="49" charset="0"/>
              </a:rPr>
              <a:t>osm_ucast_mgr_process</a:t>
            </a: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C0C0C0"/>
                </a:highlight>
                <a:latin typeface="Consolas" panose="020B0609020204030204" pitchFamily="49" charset="0"/>
              </a:rPr>
              <a:t>: </a:t>
            </a:r>
            <a:r>
              <a:rPr 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C0C0C0"/>
                </a:highlight>
                <a:latin typeface="Consolas" panose="020B0609020204030204" pitchFamily="49" charset="0"/>
              </a:rPr>
              <a:t>updn</a:t>
            </a: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C0C0C0"/>
                </a:highlight>
                <a:latin typeface="Consolas" panose="020B0609020204030204" pitchFamily="49" charset="0"/>
              </a:rPr>
              <a:t> tables configured on all switches</a:t>
            </a:r>
          </a:p>
          <a:p>
            <a:pPr marL="339725" lvl="1" indent="0">
              <a:buNone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###################################</a:t>
            </a:r>
          </a:p>
          <a:p>
            <a:pPr marL="339725" lvl="1" indent="0">
              <a:buNone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-I- Credit Loops Report:</a:t>
            </a:r>
          </a:p>
          <a:p>
            <a:pPr marL="339725" lvl="1" indent="0">
              <a:buNone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###################################</a:t>
            </a:r>
          </a:p>
          <a:p>
            <a:pPr marL="339725" lvl="1" indent="0">
              <a:buNone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-I- Analyzing Fabric for Credit Loops 1 SLs, 15 VLs used.</a:t>
            </a:r>
          </a:p>
          <a:p>
            <a:pPr marL="339725" lvl="1" indent="0">
              <a:buNone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-I- Traced 104 unicast paths</a:t>
            </a:r>
          </a:p>
          <a:p>
            <a:pPr marL="339725" lvl="1" indent="0">
              <a:buNone/>
            </a:pP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C0C0C0"/>
                </a:highlight>
                <a:latin typeface="Consolas" panose="020B0609020204030204" pitchFamily="49" charset="0"/>
              </a:rPr>
              <a:t>-I- no credit loops found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1767202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Locate Credit Loops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Locate credit loops: </a:t>
            </a:r>
          </a:p>
          <a:p>
            <a:pPr marL="625475" lvl="1" indent="-285750"/>
            <a:r>
              <a:rPr lang="en-US" sz="1800" b="1" dirty="0" err="1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ibdiagnet</a:t>
            </a: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-r </a:t>
            </a:r>
          </a:p>
          <a:p>
            <a:pPr marL="625475" lvl="1" indent="-285750"/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cs typeface="Consolas" panose="020B0609020204030204" pitchFamily="49" charset="0"/>
              </a:rPr>
              <a:t>In the log file locate the credit loops section </a:t>
            </a:r>
          </a:p>
          <a:p>
            <a:pPr marL="0" indent="0">
              <a:buNone/>
            </a:pPr>
            <a:endParaRPr lang="en-US" sz="1800" dirty="0">
              <a:solidFill>
                <a:schemeClr val="accent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816" y="2897131"/>
            <a:ext cx="9941535" cy="4073820"/>
          </a:xfrm>
          <a:prstGeom prst="rect">
            <a:avLst/>
          </a:prstGeom>
          <a:ln w="12700">
            <a:solidFill>
              <a:srgbClr val="000000"/>
            </a:solidFill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47695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Fabric Debug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38912" indent="-457200">
              <a:buFont typeface="+mj-lt"/>
              <a:buAutoNum type="arabicPeriod"/>
            </a:pPr>
            <a:r>
              <a:rPr lang="en-US" sz="1800" b="1" dirty="0" err="1"/>
              <a:t>ibdiagnet</a:t>
            </a:r>
            <a:r>
              <a:rPr lang="en-US" sz="1800" b="1" dirty="0"/>
              <a:t> -pc  </a:t>
            </a:r>
            <a:r>
              <a:rPr lang="en-US" sz="1800" dirty="0"/>
              <a:t>(command) first Clear all counters and then begin the test execution. </a:t>
            </a:r>
          </a:p>
          <a:p>
            <a:pPr marL="438912" indent="-457200">
              <a:buFont typeface="+mj-lt"/>
              <a:buAutoNum type="arabicPeriod"/>
            </a:pPr>
            <a:r>
              <a:rPr lang="en-US" sz="1800" dirty="0"/>
              <a:t>Wait for a certain time interval (between 30-60~ mins). Running MPI traffic on all nodes will also help</a:t>
            </a:r>
          </a:p>
          <a:p>
            <a:pPr marL="438912" indent="-457200">
              <a:buFont typeface="+mj-lt"/>
              <a:buAutoNum type="arabicPeriod"/>
            </a:pPr>
            <a:r>
              <a:rPr lang="en-US" sz="1800" dirty="0"/>
              <a:t>Check for errors that exceed the allowed threshold during this X time: </a:t>
            </a:r>
            <a:r>
              <a:rPr lang="en-US" sz="1800" b="1" dirty="0" err="1"/>
              <a:t>ibdiagnet</a:t>
            </a:r>
            <a:r>
              <a:rPr lang="en-US" sz="1800" b="1" dirty="0"/>
              <a:t> -ls 25  -</a:t>
            </a:r>
            <a:r>
              <a:rPr lang="en-US" sz="1800" b="1" dirty="0" err="1"/>
              <a:t>lw</a:t>
            </a:r>
            <a:r>
              <a:rPr lang="en-US" sz="1800" b="1" dirty="0"/>
              <a:t> 4x -P all=1</a:t>
            </a:r>
          </a:p>
          <a:p>
            <a:pPr marL="438912" indent="-457200">
              <a:buFont typeface="+mj-lt"/>
              <a:buAutoNum type="arabicPeriod"/>
            </a:pPr>
            <a:r>
              <a:rPr lang="en-US" sz="1800" dirty="0"/>
              <a:t>Fix problematic links (reseat or swap cables, replace switch ports or HCAs, etc.)</a:t>
            </a:r>
          </a:p>
          <a:p>
            <a:pPr marL="438912" indent="-457200">
              <a:buFont typeface="+mj-lt"/>
              <a:buAutoNum type="arabicPeriod"/>
            </a:pPr>
            <a:r>
              <a:rPr lang="en-US" sz="1800" dirty="0"/>
              <a:t>Go back to step 1 until fabric displays no further errors</a:t>
            </a:r>
          </a:p>
          <a:p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3779F69-63BA-4E56-AB2B-D8F5783A8ABB}"/>
              </a:ext>
            </a:extLst>
          </p:cNvPr>
          <p:cNvGrpSpPr/>
          <p:nvPr/>
        </p:nvGrpSpPr>
        <p:grpSpPr>
          <a:xfrm>
            <a:off x="1028700" y="4405405"/>
            <a:ext cx="3429485" cy="2172040"/>
            <a:chOff x="1319645" y="4651975"/>
            <a:chExt cx="3647209" cy="2309934"/>
          </a:xfrm>
        </p:grpSpPr>
        <p:pic>
          <p:nvPicPr>
            <p:cNvPr id="4" name="Picture 3" descr="A person sitting in a room&#10;&#10;Description automatically generated">
              <a:extLst>
                <a:ext uri="{FF2B5EF4-FFF2-40B4-BE49-F238E27FC236}">
                  <a16:creationId xmlns:a16="http://schemas.microsoft.com/office/drawing/2014/main" id="{D8C80DF1-1794-4008-9A44-2D9647B8156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49453" y="4779818"/>
              <a:ext cx="3410775" cy="2057293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ED93E51-764A-4674-8052-E3A96CCEF0C7}"/>
                </a:ext>
              </a:extLst>
            </p:cNvPr>
            <p:cNvSpPr/>
            <p:nvPr/>
          </p:nvSpPr>
          <p:spPr>
            <a:xfrm>
              <a:off x="1319645" y="4651975"/>
              <a:ext cx="3647209" cy="2309934"/>
            </a:xfrm>
            <a:prstGeom prst="rect">
              <a:avLst/>
            </a:prstGeom>
            <a:noFill/>
            <a:ln w="28575">
              <a:solidFill>
                <a:srgbClr val="5E5E5E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51715700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Unassigned LFTs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No routing is found between one node to another</a:t>
            </a:r>
          </a:p>
          <a:p>
            <a:r>
              <a:rPr lang="en-US" sz="2000" dirty="0"/>
              <a:t>Possible reasons:</a:t>
            </a:r>
          </a:p>
          <a:p>
            <a:pPr lvl="1"/>
            <a:r>
              <a:rPr lang="en-US" sz="1800" dirty="0"/>
              <a:t>One of the links is down and the routing is changed</a:t>
            </a:r>
          </a:p>
          <a:p>
            <a:pPr lvl="1"/>
            <a:r>
              <a:rPr lang="en-US" sz="1800" dirty="0"/>
              <a:t>Wrong configuration of the root switches in the fabric</a:t>
            </a:r>
          </a:p>
          <a:p>
            <a:pPr lvl="1"/>
            <a:r>
              <a:rPr lang="en-US" sz="1800" dirty="0"/>
              <a:t>Wrong cabling that contradicts the UPDN rules</a:t>
            </a:r>
          </a:p>
          <a:p>
            <a:pPr lvl="1"/>
            <a:r>
              <a:rPr lang="en-US" sz="1800" dirty="0"/>
              <a:t>Mismatch between routing and topology</a:t>
            </a:r>
          </a:p>
          <a:p>
            <a:pPr lvl="1"/>
            <a:endParaRPr lang="en-US" sz="1800" dirty="0"/>
          </a:p>
        </p:txBody>
      </p:sp>
      <p:sp>
        <p:nvSpPr>
          <p:cNvPr id="4" name="Rectangle 3"/>
          <p:cNvSpPr/>
          <p:nvPr/>
        </p:nvSpPr>
        <p:spPr>
          <a:xfrm>
            <a:off x="878713" y="4051971"/>
            <a:ext cx="7315200" cy="1569660"/>
          </a:xfrm>
          <a:prstGeom prst="rect">
            <a:avLst/>
          </a:prstGeom>
          <a:ln w="38100">
            <a:solidFill>
              <a:schemeClr val="accent3"/>
            </a:solidFill>
          </a:ln>
        </p:spPr>
        <p:txBody>
          <a:bodyPr>
            <a:spAutoFit/>
          </a:bodyPr>
          <a:lstStyle/>
          <a:p>
            <a:r>
              <a:rPr lang="en-US" sz="1600" b="0" dirty="0">
                <a:solidFill>
                  <a:srgbClr val="2222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</a:t>
            </a:r>
            <a:r>
              <a:rPr lang="en-US" sz="1600" b="0" dirty="0" err="1">
                <a:solidFill>
                  <a:srgbClr val="2222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ibdiagnet</a:t>
            </a:r>
            <a:r>
              <a:rPr lang="en-US" sz="1600" b="0" dirty="0">
                <a:solidFill>
                  <a:srgbClr val="2222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-r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0" dirty="0">
                <a:solidFill>
                  <a:srgbClr val="2222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.....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0" dirty="0">
                <a:solidFill>
                  <a:srgbClr val="2222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-I-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0" dirty="0">
                <a:solidFill>
                  <a:srgbClr val="2222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-I- Verifying all CA to CA paths ...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0" dirty="0">
                <a:solidFill>
                  <a:srgbClr val="2222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-E- Unassigned LFT for lid:1 Dead end at:S0800690000004057/U1</a:t>
            </a:r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b="0" dirty="0">
                <a:solidFill>
                  <a:srgbClr val="22222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-E- Fail to find a path from:switch1/U1/1 to:switch2/U1/1</a:t>
            </a:r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3624665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Routing Convergence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Validate the routing algorithm converged as correctly</a:t>
            </a:r>
          </a:p>
          <a:p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r>
              <a:rPr lang="en-US" sz="2000" dirty="0"/>
              <a:t>Failure example:</a:t>
            </a:r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4" name="Rectangle 3"/>
          <p:cNvSpPr/>
          <p:nvPr/>
        </p:nvSpPr>
        <p:spPr>
          <a:xfrm>
            <a:off x="878713" y="1984778"/>
            <a:ext cx="11658482" cy="584775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600" b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grep</a:t>
            </a:r>
            <a:r>
              <a:rPr lang="en-US" sz="16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table opensm.log</a:t>
            </a:r>
          </a:p>
          <a:p>
            <a:pPr marL="0" indent="0">
              <a:buNone/>
            </a:pPr>
            <a:r>
              <a:rPr lang="en-US" sz="16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Feb 19 10:42:25 488716 [321B1700] 0x02 -&gt; </a:t>
            </a:r>
            <a:r>
              <a:rPr lang="en-US" sz="1600" b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osm_ucast_mgr_process</a:t>
            </a:r>
            <a:r>
              <a:rPr lang="en-US" sz="16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600" b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updn</a:t>
            </a:r>
            <a:r>
              <a:rPr lang="en-US" sz="16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tables configured on all switches</a:t>
            </a:r>
          </a:p>
        </p:txBody>
      </p:sp>
      <p:sp>
        <p:nvSpPr>
          <p:cNvPr id="5" name="Rectangle 4"/>
          <p:cNvSpPr/>
          <p:nvPr/>
        </p:nvSpPr>
        <p:spPr>
          <a:xfrm>
            <a:off x="878713" y="3453080"/>
            <a:ext cx="11658482" cy="1323439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6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Jul 08 15:17:53 866381 [5D6F4700] 0x02 -&gt; Fabric has 1 switches - topology is not fat-tree. Falling back to default routing</a:t>
            </a:r>
          </a:p>
          <a:p>
            <a:pPr marL="0" indent="0">
              <a:buNone/>
            </a:pPr>
            <a:r>
              <a:rPr lang="en-US" sz="16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Jul 08 15:17:53 866391 [5D6F4700] 0x01 -&gt; </a:t>
            </a:r>
            <a:r>
              <a:rPr lang="en-US" sz="1600" b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ucast_mgr_route</a:t>
            </a:r>
            <a:r>
              <a:rPr lang="en-US" sz="16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600" b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ftree</a:t>
            </a:r>
            <a:r>
              <a:rPr lang="en-US" sz="16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cannot build lid matrices.</a:t>
            </a:r>
          </a:p>
          <a:p>
            <a:pPr marL="0" indent="0">
              <a:buNone/>
            </a:pPr>
            <a:r>
              <a:rPr lang="en-US" sz="16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Jul 08 15:17:53 866440 [5D6F4700] 0x02 -&gt; </a:t>
            </a:r>
            <a:r>
              <a:rPr lang="en-US" sz="1600" b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osm_ucast_mgr_process</a:t>
            </a:r>
            <a:r>
              <a:rPr lang="en-US" sz="16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600" b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minhop</a:t>
            </a:r>
            <a:r>
              <a:rPr lang="en-US" sz="16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tables configured on all switches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9434039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7981" y="5120866"/>
            <a:ext cx="3935278" cy="2049967"/>
          </a:xfrm>
          <a:prstGeom prst="rect">
            <a:avLst/>
          </a:prstGeom>
          <a:solidFill>
            <a:schemeClr val="bg1"/>
          </a:solidFill>
          <a:ln w="28575">
            <a:noFill/>
            <a:prstDash val="sysDot"/>
            <a:headEnd type="none" w="med" len="med"/>
            <a:tailEnd type="none" w="med" len="med"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Unit Summary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0794" y="1771159"/>
            <a:ext cx="4539281" cy="3027061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57599" y="5120866"/>
            <a:ext cx="3687487" cy="2069899"/>
          </a:xfrm>
          <a:prstGeom prst="rect">
            <a:avLst/>
          </a:prstGeom>
          <a:ln w="12700">
            <a:noFill/>
          </a:ln>
        </p:spPr>
      </p:pic>
      <p:grpSp>
        <p:nvGrpSpPr>
          <p:cNvPr id="10" name="Group 9"/>
          <p:cNvGrpSpPr/>
          <p:nvPr/>
        </p:nvGrpSpPr>
        <p:grpSpPr>
          <a:xfrm>
            <a:off x="1611489" y="1709886"/>
            <a:ext cx="5733598" cy="3164535"/>
            <a:chOff x="519289" y="1320800"/>
            <a:chExt cx="5661327" cy="3124647"/>
          </a:xfrm>
        </p:grpSpPr>
        <p:sp>
          <p:nvSpPr>
            <p:cNvPr id="7" name="Rectangle 6"/>
            <p:cNvSpPr/>
            <p:nvPr/>
          </p:nvSpPr>
          <p:spPr bwMode="auto">
            <a:xfrm>
              <a:off x="519289" y="1320800"/>
              <a:ext cx="5661327" cy="312464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000000"/>
              </a:solidFill>
              <a:prstDash val="sysDot"/>
              <a:headEnd type="none" w="med" len="med"/>
              <a:tailEnd type="none" w="med" len="med"/>
            </a:ln>
            <a:effectLst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endParaRP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651219" y="1456636"/>
              <a:ext cx="5405675" cy="2166199"/>
              <a:chOff x="3360552" y="4607134"/>
              <a:chExt cx="7994051" cy="3203431"/>
            </a:xfrm>
          </p:grpSpPr>
          <p:cxnSp>
            <p:nvCxnSpPr>
              <p:cNvPr id="24" name="Straight Connector 23"/>
              <p:cNvCxnSpPr/>
              <p:nvPr/>
            </p:nvCxnSpPr>
            <p:spPr bwMode="auto">
              <a:xfrm flipH="1">
                <a:off x="9614263" y="4767943"/>
                <a:ext cx="0" cy="3042622"/>
              </a:xfrm>
              <a:prstGeom prst="line">
                <a:avLst/>
              </a:prstGeom>
              <a:solidFill>
                <a:schemeClr val="accent1"/>
              </a:solidFill>
              <a:ln w="57150" cap="flat" cmpd="sng" algn="ctr">
                <a:solidFill>
                  <a:schemeClr val="accent1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5" name="Straight Connector 24"/>
              <p:cNvCxnSpPr/>
              <p:nvPr/>
            </p:nvCxnSpPr>
            <p:spPr bwMode="auto">
              <a:xfrm flipH="1">
                <a:off x="5212080" y="4767943"/>
                <a:ext cx="0" cy="3042622"/>
              </a:xfrm>
              <a:prstGeom prst="line">
                <a:avLst/>
              </a:prstGeom>
              <a:solidFill>
                <a:schemeClr val="accent1"/>
              </a:solidFill>
              <a:ln w="57150" cap="flat" cmpd="sng" algn="ctr">
                <a:solidFill>
                  <a:schemeClr val="accent1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pic>
            <p:nvPicPr>
              <p:cNvPr id="26" name="Picture 25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60552" y="4767943"/>
                <a:ext cx="1745174" cy="700970"/>
              </a:xfrm>
              <a:prstGeom prst="rect">
                <a:avLst/>
              </a:prstGeom>
            </p:spPr>
          </p:pic>
          <p:pic>
            <p:nvPicPr>
              <p:cNvPr id="29" name="Picture 28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614263" y="5090112"/>
                <a:ext cx="1740340" cy="705805"/>
              </a:xfrm>
              <a:prstGeom prst="rect">
                <a:avLst/>
              </a:prstGeom>
            </p:spPr>
          </p:pic>
          <p:pic>
            <p:nvPicPr>
              <p:cNvPr id="30" name="Picture 29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614263" y="4607134"/>
                <a:ext cx="1633986" cy="681633"/>
              </a:xfrm>
              <a:prstGeom prst="rect">
                <a:avLst/>
              </a:prstGeom>
            </p:spPr>
          </p:pic>
          <p:cxnSp>
            <p:nvCxnSpPr>
              <p:cNvPr id="31" name="Straight Arrow Connector 30"/>
              <p:cNvCxnSpPr>
                <a:stCxn id="30" idx="1"/>
              </p:cNvCxnSpPr>
              <p:nvPr/>
            </p:nvCxnSpPr>
            <p:spPr bwMode="auto">
              <a:xfrm flipH="1">
                <a:off x="5212080" y="4947951"/>
                <a:ext cx="4402183" cy="708266"/>
              </a:xfrm>
              <a:prstGeom prst="straightConnector1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accent1"/>
                </a:solidFill>
                <a:prstDash val="sysDash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32" name="Straight Arrow Connector 31"/>
              <p:cNvCxnSpPr/>
              <p:nvPr/>
            </p:nvCxnSpPr>
            <p:spPr bwMode="auto">
              <a:xfrm flipH="1">
                <a:off x="5212080" y="5347804"/>
                <a:ext cx="4402183" cy="708266"/>
              </a:xfrm>
              <a:prstGeom prst="straightConnector1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accent1"/>
                </a:solidFill>
                <a:prstDash val="sysDash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33" name="Straight Arrow Connector 32"/>
              <p:cNvCxnSpPr/>
              <p:nvPr/>
            </p:nvCxnSpPr>
            <p:spPr bwMode="auto">
              <a:xfrm flipH="1">
                <a:off x="5212080" y="5736124"/>
                <a:ext cx="4402183" cy="708266"/>
              </a:xfrm>
              <a:prstGeom prst="straightConnector1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accent1"/>
                </a:solidFill>
                <a:prstDash val="sysDash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34" name="Straight Arrow Connector 33"/>
              <p:cNvCxnSpPr/>
              <p:nvPr/>
            </p:nvCxnSpPr>
            <p:spPr bwMode="auto">
              <a:xfrm>
                <a:off x="5212080" y="6605199"/>
                <a:ext cx="4402183" cy="708266"/>
              </a:xfrm>
              <a:prstGeom prst="straightConnector1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35" name="TextBox 34"/>
              <p:cNvSpPr txBox="1"/>
              <p:nvPr/>
            </p:nvSpPr>
            <p:spPr>
              <a:xfrm rot="21126925">
                <a:off x="7397041" y="4959484"/>
                <a:ext cx="371320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</a:rPr>
                  <a:t>Trap</a:t>
                </a:r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 rot="21126925">
                <a:off x="7397041" y="5419390"/>
                <a:ext cx="371320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</a:rPr>
                  <a:t>Trap</a:t>
                </a:r>
              </a:p>
            </p:txBody>
          </p:sp>
          <p:sp>
            <p:nvSpPr>
              <p:cNvPr id="37" name="TextBox 36"/>
              <p:cNvSpPr txBox="1"/>
              <p:nvPr/>
            </p:nvSpPr>
            <p:spPr>
              <a:xfrm rot="21126925">
                <a:off x="7397041" y="5785544"/>
                <a:ext cx="371320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</a:rPr>
                  <a:t>Trap</a:t>
                </a:r>
              </a:p>
            </p:txBody>
          </p:sp>
          <p:sp>
            <p:nvSpPr>
              <p:cNvPr id="38" name="TextBox 37"/>
              <p:cNvSpPr txBox="1"/>
              <p:nvPr/>
            </p:nvSpPr>
            <p:spPr>
              <a:xfrm rot="528813">
                <a:off x="7082237" y="6679290"/>
                <a:ext cx="1034450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</a:bodyPr>
              <a:lstStyle/>
              <a:p>
                <a:pPr algn="ctr"/>
                <a:r>
                  <a:rPr lang="en-US" sz="16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</a:rPr>
                  <a:t>TrapRepress</a:t>
                </a:r>
                <a:endPara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</a:endParaRPr>
              </a:p>
            </p:txBody>
          </p:sp>
        </p:grp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C1922366-E683-4686-8887-0B68CC750AC8}"/>
              </a:ext>
            </a:extLst>
          </p:cNvPr>
          <p:cNvSpPr/>
          <p:nvPr/>
        </p:nvSpPr>
        <p:spPr>
          <a:xfrm>
            <a:off x="7487981" y="1700907"/>
            <a:ext cx="4700411" cy="3173514"/>
          </a:xfrm>
          <a:prstGeom prst="rect">
            <a:avLst/>
          </a:prstGeom>
          <a:noFill/>
          <a:ln w="28575">
            <a:solidFill>
              <a:srgbClr val="5E5E5E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0493170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pPr marL="438912" indent="-457200">
              <a:buClr>
                <a:schemeClr val="tx1">
                  <a:lumMod val="85000"/>
                  <a:lumOff val="15000"/>
                </a:schemeClr>
              </a:buClr>
              <a:buFont typeface="+mj-lt"/>
              <a:buAutoNum type="arabicPeriod"/>
            </a:pPr>
            <a:r>
              <a:rPr lang="en-US" dirty="0" err="1"/>
              <a:t>Ib</a:t>
            </a:r>
            <a:r>
              <a:rPr lang="en-US" dirty="0"/>
              <a:t> </a:t>
            </a:r>
            <a:r>
              <a:rPr lang="en-US" dirty="0" err="1"/>
              <a:t>diagnet</a:t>
            </a:r>
            <a:endParaRPr lang="en-US" dirty="0"/>
          </a:p>
          <a:p>
            <a:pPr marL="438912" indent="-457200">
              <a:buClr>
                <a:schemeClr val="tx1">
                  <a:lumMod val="85000"/>
                  <a:lumOff val="15000"/>
                </a:schemeClr>
              </a:buClr>
              <a:buFont typeface="+mj-lt"/>
              <a:buAutoNum type="arabicPeriod"/>
            </a:pPr>
            <a:r>
              <a:rPr lang="en-US" dirty="0" err="1"/>
              <a:t>Schedueled</a:t>
            </a:r>
            <a:r>
              <a:rPr lang="en-US" dirty="0"/>
              <a:t> </a:t>
            </a:r>
            <a:r>
              <a:rPr lang="en-US" dirty="0" err="1"/>
              <a:t>FabricScan</a:t>
            </a:r>
            <a:endParaRPr lang="en-US" dirty="0"/>
          </a:p>
          <a:p>
            <a:pPr marL="438912" indent="-457200">
              <a:buClr>
                <a:schemeClr val="tx1">
                  <a:lumMod val="85000"/>
                  <a:lumOff val="15000"/>
                </a:schemeClr>
              </a:buClr>
              <a:buFont typeface="+mj-lt"/>
              <a:buAutoNum type="arabicPeriod"/>
            </a:pPr>
            <a:r>
              <a:rPr lang="en-US" dirty="0"/>
              <a:t>Monitoring with OpenSM Logs</a:t>
            </a:r>
          </a:p>
          <a:p>
            <a:pPr marL="438912" indent="-457200">
              <a:buClr>
                <a:schemeClr val="tx1">
                  <a:lumMod val="85000"/>
                  <a:lumOff val="15000"/>
                </a:schemeClr>
              </a:buClr>
              <a:buFont typeface="+mj-lt"/>
              <a:buAutoNum type="arabicPeriod"/>
            </a:pPr>
            <a:r>
              <a:rPr lang="en-US" dirty="0"/>
              <a:t>Routing Troubleshooting</a:t>
            </a:r>
          </a:p>
          <a:p>
            <a:pPr marL="438912" indent="-457200">
              <a:buClr>
                <a:srgbClr val="0077D0"/>
              </a:buClr>
              <a:buFont typeface="+mj-lt"/>
              <a:buAutoNum type="arabicPeriod"/>
            </a:pPr>
            <a:endParaRPr lang="en-US" dirty="0"/>
          </a:p>
          <a:p>
            <a:pPr marL="438912" indent="-457200">
              <a:buClr>
                <a:srgbClr val="0077D0"/>
              </a:buClr>
              <a:buFont typeface="+mj-lt"/>
              <a:buAutoNum type="arabicPeriod"/>
            </a:pP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 rot="7417291">
            <a:off x="12458836" y="6785610"/>
            <a:ext cx="1487424" cy="55399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US" sz="1800" dirty="0">
                <a:solidFill>
                  <a:schemeClr val="bg1"/>
                </a:solidFill>
                <a:latin typeface="Calibri" panose="020F0502020204030204" pitchFamily="34" charset="0"/>
              </a:rPr>
              <a:t>Training</a:t>
            </a:r>
          </a:p>
          <a:p>
            <a:pPr algn="ctr"/>
            <a:r>
              <a:rPr lang="en-US" sz="1800" dirty="0">
                <a:solidFill>
                  <a:schemeClr val="bg1"/>
                </a:solidFill>
                <a:latin typeface="Calibri" panose="020F0502020204030204" pitchFamily="34" charset="0"/>
              </a:rPr>
              <a:t> Objectives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7051893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43971-BCD0-4D9E-9496-BB22233BF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INFINIBAND  CLUSTER  all in one  testing tool ????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A1F7DF-500B-4280-B667-8C6FA62162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438912" indent="-457200">
              <a:buFont typeface="+mj-lt"/>
              <a:buAutoNum type="arabicPeriod"/>
            </a:pPr>
            <a:r>
              <a:rPr lang="en-US" sz="1600" dirty="0">
                <a:solidFill>
                  <a:schemeClr val="tx1"/>
                </a:solidFill>
              </a:rPr>
              <a:t>Prepare your cluster towards its testing </a:t>
            </a:r>
          </a:p>
          <a:p>
            <a:pPr marL="438912" indent="-457200">
              <a:buFont typeface="+mj-lt"/>
              <a:buAutoNum type="arabicPeriod"/>
            </a:pPr>
            <a:r>
              <a:rPr lang="en-US" sz="1600" dirty="0">
                <a:solidFill>
                  <a:schemeClr val="tx1"/>
                </a:solidFill>
              </a:rPr>
              <a:t>Verify that your cluster nodes are live and kicking</a:t>
            </a:r>
          </a:p>
          <a:p>
            <a:pPr marL="438912" indent="-457200">
              <a:buFont typeface="+mj-lt"/>
              <a:buAutoNum type="arabicPeriod"/>
            </a:pPr>
            <a:r>
              <a:rPr lang="en-US" sz="1600" dirty="0">
                <a:solidFill>
                  <a:schemeClr val="tx1"/>
                </a:solidFill>
              </a:rPr>
              <a:t>Diagnostic tool main functionalities</a:t>
            </a:r>
          </a:p>
          <a:p>
            <a:pPr marL="438912" indent="-457200">
              <a:buFont typeface="+mj-lt"/>
              <a:buAutoNum type="arabicPeriod"/>
            </a:pPr>
            <a:r>
              <a:rPr lang="en-US" sz="1600" dirty="0">
                <a:solidFill>
                  <a:schemeClr val="tx1"/>
                </a:solidFill>
              </a:rPr>
              <a:t>Check that your fabric nodes have 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the same </a:t>
            </a:r>
            <a:r>
              <a:rPr lang="en-US" sz="1600" dirty="0" err="1">
                <a:solidFill>
                  <a:schemeClr val="tx1"/>
                </a:solidFill>
              </a:rPr>
              <a:t>fw</a:t>
            </a:r>
            <a:r>
              <a:rPr lang="en-US" sz="1600" dirty="0">
                <a:solidFill>
                  <a:schemeClr val="tx1"/>
                </a:solidFill>
              </a:rPr>
              <a:t> version  </a:t>
            </a:r>
          </a:p>
          <a:p>
            <a:pPr marL="438912" indent="-457200">
              <a:buFont typeface="+mj-lt"/>
              <a:buAutoNum type="arabicPeriod"/>
            </a:pPr>
            <a:r>
              <a:rPr lang="en-US" sz="1600" dirty="0">
                <a:solidFill>
                  <a:schemeClr val="tx1"/>
                </a:solidFill>
              </a:rPr>
              <a:t>Check/make   that all your fabric links function in its optimal 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speed and bandwidth.</a:t>
            </a:r>
          </a:p>
          <a:p>
            <a:pPr marL="438912" indent="-457200">
              <a:buFont typeface="+mj-lt"/>
              <a:buAutoNum type="arabicPeriod"/>
            </a:pPr>
            <a:r>
              <a:rPr lang="en-US" sz="1600" dirty="0">
                <a:solidFill>
                  <a:schemeClr val="tx1"/>
                </a:solidFill>
              </a:rPr>
              <a:t>Check that your fabric LID addresses 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distributed properly without duplication</a:t>
            </a:r>
          </a:p>
          <a:p>
            <a:pPr marL="438912" indent="-457200">
              <a:buFont typeface="+mj-lt"/>
              <a:buAutoNum type="arabicPeriod"/>
            </a:pPr>
            <a:r>
              <a:rPr lang="en-US" sz="1600" dirty="0">
                <a:solidFill>
                  <a:schemeClr val="tx1"/>
                </a:solidFill>
              </a:rPr>
              <a:t>Check that fabric nodes have no name 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duplication , in order to allow simpler identification and operation</a:t>
            </a:r>
          </a:p>
          <a:p>
            <a:pPr marL="438912" indent="-457200">
              <a:buFont typeface="+mj-lt"/>
              <a:buAutoNum type="arabicPeriod"/>
            </a:pPr>
            <a:r>
              <a:rPr lang="en-US" sz="1600" dirty="0">
                <a:solidFill>
                  <a:schemeClr val="tx1"/>
                </a:solidFill>
              </a:rPr>
              <a:t>Analyze  fabric  errored ports  find the reason for its faults and clear them</a:t>
            </a:r>
          </a:p>
          <a:p>
            <a:pPr marL="438912" indent="-457200">
              <a:buFont typeface="+mj-lt"/>
              <a:buAutoNum type="arabicPeriod"/>
            </a:pPr>
            <a:r>
              <a:rPr lang="en-US" sz="1600" dirty="0">
                <a:solidFill>
                  <a:schemeClr val="tx1"/>
                </a:solidFill>
              </a:rPr>
              <a:t>Make sure your fabric has no credit loops  </a:t>
            </a:r>
          </a:p>
          <a:p>
            <a:pPr marL="438912" indent="-457200">
              <a:buFont typeface="+mj-lt"/>
              <a:buAutoNum type="arabicPeriod"/>
            </a:pPr>
            <a:r>
              <a:rPr lang="en-US" sz="1600" dirty="0">
                <a:solidFill>
                  <a:schemeClr val="tx1"/>
                </a:solidFill>
              </a:rPr>
              <a:t>When all modifications and required fixes  are done re run the process  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to verify  a clean test </a:t>
            </a:r>
          </a:p>
          <a:p>
            <a:pPr marL="438912" indent="-457200">
              <a:buFont typeface="+mj-lt"/>
              <a:buAutoNum type="arabicPeriod"/>
            </a:pPr>
            <a:r>
              <a:rPr lang="en-US" sz="1600" dirty="0">
                <a:solidFill>
                  <a:schemeClr val="tx1"/>
                </a:solidFill>
              </a:rPr>
              <a:t> Now your fabric is perfect – Define an automatic process that will run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the diagnostic as a routine process , its results will be monitored daily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making sure no new faults are accumulated .</a:t>
            </a:r>
          </a:p>
          <a:p>
            <a:pPr marL="438912" indent="-457200">
              <a:buFont typeface="+mj-lt"/>
              <a:buAutoNum type="arabicPeriod"/>
            </a:pPr>
            <a:endParaRPr lang="en-US" sz="1600" dirty="0"/>
          </a:p>
          <a:p>
            <a:pPr marL="438912" indent="-457200">
              <a:buFont typeface="+mj-lt"/>
              <a:buAutoNum type="arabicPeriod"/>
            </a:pPr>
            <a:endParaRPr lang="en-US" sz="1600" dirty="0"/>
          </a:p>
          <a:p>
            <a:pPr marL="438912" indent="-457200">
              <a:buFont typeface="+mj-lt"/>
              <a:buAutoNum type="arabicPeriod"/>
            </a:pPr>
            <a:endParaRPr lang="en-US" sz="16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2D3E52-1B1D-4995-BFE5-2C16267CD9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728075" y="1378939"/>
            <a:ext cx="5495925" cy="6826250"/>
          </a:xfrm>
        </p:spPr>
        <p:txBody>
          <a:bodyPr>
            <a:normAutofit/>
          </a:bodyPr>
          <a:lstStyle/>
          <a:p>
            <a:pPr marL="438912" indent="-457200">
              <a:buFont typeface="+mj-lt"/>
              <a:buAutoNum type="arabicPeriod"/>
            </a:pPr>
            <a:r>
              <a:rPr lang="en-US" sz="1400" dirty="0" err="1"/>
              <a:t>ibdiagnet</a:t>
            </a:r>
            <a:endParaRPr lang="en-US" sz="1400" dirty="0"/>
          </a:p>
          <a:p>
            <a:pPr marL="438912" indent="-457200">
              <a:buFont typeface="+mj-lt"/>
              <a:buAutoNum type="arabicPeriod"/>
            </a:pPr>
            <a:r>
              <a:rPr lang="en-US" sz="1400" dirty="0" err="1"/>
              <a:t>ibdiagnet</a:t>
            </a:r>
            <a:r>
              <a:rPr lang="en-US" sz="1400" dirty="0"/>
              <a:t> –pc </a:t>
            </a:r>
          </a:p>
          <a:p>
            <a:pPr marL="438912" indent="-457200">
              <a:buFont typeface="+mj-lt"/>
              <a:buAutoNum type="arabicPeriod"/>
            </a:pPr>
            <a:r>
              <a:rPr lang="en-US" sz="1400" dirty="0"/>
              <a:t>Show </a:t>
            </a:r>
            <a:r>
              <a:rPr lang="en-US" sz="1400" dirty="0" err="1"/>
              <a:t>ibdiagnet</a:t>
            </a:r>
            <a:r>
              <a:rPr lang="en-US" sz="1400" dirty="0"/>
              <a:t> sections </a:t>
            </a:r>
          </a:p>
          <a:p>
            <a:pPr marL="438912" indent="-457200">
              <a:buFont typeface="+mj-lt"/>
              <a:buAutoNum type="arabicPeriod"/>
            </a:pPr>
            <a:r>
              <a:rPr lang="en-US" sz="1400" dirty="0"/>
              <a:t>Show fabric nodes section</a:t>
            </a:r>
          </a:p>
          <a:p>
            <a:pPr marL="438912" indent="-457200">
              <a:buFont typeface="+mj-lt"/>
              <a:buAutoNum type="arabicPeriod"/>
            </a:pPr>
            <a:r>
              <a:rPr lang="en-US" sz="1400" dirty="0"/>
              <a:t>Show </a:t>
            </a:r>
            <a:r>
              <a:rPr lang="en-US" sz="1400" dirty="0" err="1"/>
              <a:t>fw</a:t>
            </a:r>
            <a:r>
              <a:rPr lang="en-US" sz="1400" dirty="0"/>
              <a:t> errors slides 9 </a:t>
            </a:r>
          </a:p>
          <a:p>
            <a:pPr marL="438912" indent="-457200">
              <a:buFont typeface="+mj-lt"/>
              <a:buAutoNum type="arabicPeriod"/>
            </a:pPr>
            <a:r>
              <a:rPr lang="en-US" sz="1400" dirty="0"/>
              <a:t>Show speed link function and </a:t>
            </a:r>
            <a:br>
              <a:rPr lang="en-US" sz="1400" dirty="0"/>
            </a:br>
            <a:r>
              <a:rPr lang="en-US" sz="1400" dirty="0"/>
              <a:t>the fabric example</a:t>
            </a:r>
          </a:p>
          <a:p>
            <a:pPr marL="438912" indent="-457200">
              <a:buFont typeface="+mj-lt"/>
              <a:buAutoNum type="arabicPeriod"/>
            </a:pPr>
            <a:r>
              <a:rPr lang="en-US" sz="1400" dirty="0"/>
              <a:t>Show how to run cable info </a:t>
            </a:r>
          </a:p>
          <a:p>
            <a:pPr marL="438912" indent="-457200">
              <a:buFont typeface="+mj-lt"/>
              <a:buAutoNum type="arabicPeriod"/>
            </a:pPr>
            <a:r>
              <a:rPr lang="en-US" sz="1400" dirty="0"/>
              <a:t>Show the cables result info </a:t>
            </a:r>
          </a:p>
          <a:p>
            <a:pPr marL="438912" indent="-457200">
              <a:buFont typeface="+mj-lt"/>
              <a:buAutoNum type="arabicPeriod"/>
            </a:pPr>
            <a:r>
              <a:rPr lang="en-US" sz="1400" dirty="0"/>
              <a:t>Show the grep cable result </a:t>
            </a:r>
            <a:br>
              <a:rPr lang="en-US" sz="1400" dirty="0"/>
            </a:br>
            <a:r>
              <a:rPr lang="en-US" sz="1400" dirty="0"/>
              <a:t>of the element with the degraded result</a:t>
            </a:r>
          </a:p>
          <a:p>
            <a:pPr marL="438912" indent="-457200">
              <a:buFont typeface="+mj-lt"/>
              <a:buAutoNum type="arabicPeriod"/>
            </a:pPr>
            <a:r>
              <a:rPr lang="en-US" sz="1400" dirty="0"/>
              <a:t>Show lid inspection fabric</a:t>
            </a:r>
          </a:p>
          <a:p>
            <a:pPr marL="438912" indent="-457200">
              <a:buFont typeface="+mj-lt"/>
              <a:buAutoNum type="arabicPeriod"/>
            </a:pPr>
            <a:r>
              <a:rPr lang="en-US" sz="1400" dirty="0"/>
              <a:t>Show node desc duplication </a:t>
            </a:r>
            <a:br>
              <a:rPr lang="en-US" sz="1400" dirty="0"/>
            </a:br>
            <a:r>
              <a:rPr lang="en-US" sz="1400" dirty="0" err="1"/>
              <a:t>ibdiagnet</a:t>
            </a:r>
            <a:r>
              <a:rPr lang="en-US" sz="1400" dirty="0"/>
              <a:t> HDR ,</a:t>
            </a:r>
            <a:br>
              <a:rPr lang="en-US" sz="1400" dirty="0"/>
            </a:br>
            <a:r>
              <a:rPr lang="en-US" sz="1400" dirty="0"/>
              <a:t>fix for switches with Mellanox tool manage the Un managed </a:t>
            </a:r>
          </a:p>
          <a:p>
            <a:pPr marL="438912" indent="-457200">
              <a:buFont typeface="+mj-lt"/>
              <a:buAutoNum type="arabicPeriod"/>
            </a:pPr>
            <a:r>
              <a:rPr lang="en-US" sz="1400" dirty="0"/>
              <a:t>Show errored ports slide  13</a:t>
            </a:r>
          </a:p>
          <a:p>
            <a:pPr marL="438912" indent="-457200">
              <a:buFont typeface="+mj-lt"/>
              <a:buAutoNum type="arabicPeriod"/>
            </a:pPr>
            <a:r>
              <a:rPr lang="en-US" sz="1400" dirty="0"/>
              <a:t>Check routing credit loops show command </a:t>
            </a:r>
            <a:r>
              <a:rPr lang="en-US" sz="1400" dirty="0" err="1"/>
              <a:t>ibdiagnet</a:t>
            </a:r>
            <a:r>
              <a:rPr lang="en-US" sz="1400" dirty="0"/>
              <a:t> –r ,</a:t>
            </a:r>
            <a:br>
              <a:rPr lang="en-US" sz="1400" dirty="0"/>
            </a:br>
            <a:r>
              <a:rPr lang="en-US" sz="1400" dirty="0"/>
              <a:t>show slide 19 &amp; than slide 20</a:t>
            </a:r>
          </a:p>
          <a:p>
            <a:pPr marL="438912" indent="-457200">
              <a:buFont typeface="+mj-lt"/>
              <a:buAutoNum type="arabicPeriod"/>
            </a:pPr>
            <a:r>
              <a:rPr lang="en-US" sz="1400" dirty="0"/>
              <a:t>Optional problem wrong deployment or routing engine  parameters definitions </a:t>
            </a:r>
          </a:p>
          <a:p>
            <a:pPr marL="438912" indent="-457200">
              <a:buFont typeface="+mj-lt"/>
              <a:buAutoNum type="arabicPeriod"/>
            </a:pPr>
            <a:r>
              <a:rPr lang="en-US" sz="1400" dirty="0"/>
              <a:t>Show </a:t>
            </a:r>
            <a:r>
              <a:rPr lang="en-US" sz="1400" dirty="0" err="1"/>
              <a:t>opensm.conf</a:t>
            </a:r>
            <a:r>
              <a:rPr lang="en-US" sz="1400" dirty="0"/>
              <a:t>  routing engines section </a:t>
            </a:r>
          </a:p>
          <a:p>
            <a:pPr marL="438912" indent="-457200">
              <a:buFont typeface="+mj-lt"/>
              <a:buAutoNum type="arabicPeriod"/>
            </a:pPr>
            <a:r>
              <a:rPr lang="en-US" sz="1400" dirty="0"/>
              <a:t>Final after correction of the problematic issues run the </a:t>
            </a:r>
            <a:r>
              <a:rPr lang="en-US" sz="1400" dirty="0" err="1"/>
              <a:t>ibdiagnet</a:t>
            </a:r>
            <a:r>
              <a:rPr lang="en-US" sz="1400" dirty="0"/>
              <a:t> again till fixes are achieved </a:t>
            </a:r>
            <a:br>
              <a:rPr lang="en-US" sz="1400" dirty="0"/>
            </a:br>
            <a:endParaRPr lang="en-US" sz="1400" dirty="0"/>
          </a:p>
          <a:p>
            <a:pPr marL="438912" indent="-457200">
              <a:buFont typeface="+mj-lt"/>
              <a:buAutoNum type="arabicPeriod"/>
            </a:pPr>
            <a:endParaRPr lang="en-US" sz="1400" dirty="0"/>
          </a:p>
          <a:p>
            <a:pPr marL="438912" indent="-457200">
              <a:buFont typeface="+mj-lt"/>
              <a:buAutoNum type="arabicPeriod"/>
            </a:pPr>
            <a:endParaRPr lang="en-US" sz="1400" dirty="0"/>
          </a:p>
          <a:p>
            <a:pPr marL="438912" indent="-457200">
              <a:buFont typeface="+mj-lt"/>
              <a:buAutoNum type="arabicPeriod"/>
            </a:pPr>
            <a:endParaRPr lang="en-US" sz="14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7175527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HCA SW Installation – Multiple Nodes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/>
            <a:r>
              <a:rPr lang="en-US" sz="2000" dirty="0"/>
              <a:t>It is necessary to have some sort of parallel remote shell utility</a:t>
            </a:r>
            <a:endParaRPr lang="en-US" sz="2000" dirty="0">
              <a:solidFill>
                <a:schemeClr val="accent5"/>
              </a:solidFill>
            </a:endParaRPr>
          </a:p>
          <a:p>
            <a:pPr marL="342900" indent="-342900"/>
            <a:r>
              <a:rPr lang="en-US" sz="2000" dirty="0"/>
              <a:t>For this specific demonstration, you will use the </a:t>
            </a:r>
            <a:r>
              <a:rPr lang="en-US" sz="2000" b="1" dirty="0">
                <a:solidFill>
                  <a:srgbClr val="008768"/>
                </a:solidFill>
              </a:rPr>
              <a:t>PDSH</a:t>
            </a:r>
            <a:r>
              <a:rPr lang="en-US" sz="2000" b="1" dirty="0"/>
              <a:t> </a:t>
            </a:r>
            <a:r>
              <a:rPr lang="en-US" sz="2000" dirty="0"/>
              <a:t>tool, which can be found here:</a:t>
            </a:r>
          </a:p>
          <a:p>
            <a:pPr marL="339725" lvl="1" indent="0">
              <a:buNone/>
            </a:pPr>
            <a:r>
              <a:rPr lang="en-US" sz="1800" u="sng" dirty="0">
                <a:solidFill>
                  <a:schemeClr val="accent5"/>
                </a:solidFill>
                <a:hlinkClick r:id="rId4"/>
              </a:rPr>
              <a:t>https://code.google.com/p/pdsh/</a:t>
            </a:r>
            <a:endParaRPr lang="en-US" sz="1800" u="sng" dirty="0">
              <a:solidFill>
                <a:schemeClr val="accent5"/>
              </a:solidFill>
            </a:endParaRPr>
          </a:p>
          <a:p>
            <a:pPr marL="342900" indent="-342900"/>
            <a:r>
              <a:rPr lang="en-US" sz="2000" dirty="0"/>
              <a:t>Make sure such a tool is installed on at least </a:t>
            </a:r>
            <a:r>
              <a:rPr lang="en-US" sz="2000" b="1" dirty="0">
                <a:solidFill>
                  <a:srgbClr val="000000"/>
                </a:solidFill>
              </a:rPr>
              <a:t>one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/>
              <a:t>server in the IB fabric</a:t>
            </a:r>
          </a:p>
          <a:p>
            <a:pPr marL="342900" indent="-342900"/>
            <a:endParaRPr lang="en-US" sz="2000" dirty="0">
              <a:solidFill>
                <a:schemeClr val="accent5"/>
              </a:solidFill>
            </a:endParaRPr>
          </a:p>
          <a:p>
            <a:pPr marL="342900" indent="-342900"/>
            <a:endParaRPr lang="en-US" sz="2000" dirty="0">
              <a:solidFill>
                <a:schemeClr val="accent5"/>
              </a:solidFill>
            </a:endParaRPr>
          </a:p>
          <a:p>
            <a:pPr marL="342900" indent="-342900"/>
            <a:endParaRPr lang="en-US" sz="2000" dirty="0">
              <a:solidFill>
                <a:schemeClr val="accent5"/>
              </a:solidFill>
            </a:endParaRPr>
          </a:p>
          <a:p>
            <a:pPr marL="342900" indent="-342900"/>
            <a:endParaRPr lang="en-US" sz="2000" dirty="0">
              <a:solidFill>
                <a:schemeClr val="accent5"/>
              </a:solidFill>
            </a:endParaRPr>
          </a:p>
          <a:p>
            <a:pPr marL="342900" indent="-342900"/>
            <a:r>
              <a:rPr lang="en-US" sz="1800" dirty="0">
                <a:latin typeface="Consolas" panose="020B0609020204030204" pitchFamily="49" charset="0"/>
                <a:cs typeface="DIN Pro Regular" panose="020B0504020101020102" pitchFamily="34" charset="0"/>
              </a:rPr>
              <a:t>[root@mtlacad02 ~]# </a:t>
            </a:r>
            <a:r>
              <a:rPr lang="en-US" sz="1800" dirty="0" err="1">
                <a:latin typeface="Consolas" panose="020B0609020204030204" pitchFamily="49" charset="0"/>
                <a:cs typeface="DIN Pro Regular" panose="020B0504020101020102" pitchFamily="34" charset="0"/>
              </a:rPr>
              <a:t>pdsh</a:t>
            </a:r>
            <a:r>
              <a:rPr lang="en-US" sz="1800" dirty="0">
                <a:latin typeface="Consolas" panose="020B0609020204030204" pitchFamily="49" charset="0"/>
                <a:cs typeface="DIN Pro Regular" panose="020B0504020101020102" pitchFamily="34" charset="0"/>
              </a:rPr>
              <a:t> -R </a:t>
            </a:r>
            <a:r>
              <a:rPr lang="en-US" sz="1800" dirty="0" err="1">
                <a:latin typeface="Consolas" panose="020B0609020204030204" pitchFamily="49" charset="0"/>
                <a:cs typeface="DIN Pro Regular" panose="020B0504020101020102" pitchFamily="34" charset="0"/>
              </a:rPr>
              <a:t>ssh</a:t>
            </a:r>
            <a:r>
              <a:rPr lang="en-US" sz="1800" dirty="0">
                <a:latin typeface="Consolas" panose="020B0609020204030204" pitchFamily="49" charset="0"/>
                <a:cs typeface="DIN Pro Regular" panose="020B0504020101020102" pitchFamily="34" charset="0"/>
              </a:rPr>
              <a:t> -w </a:t>
            </a:r>
            <a:r>
              <a:rPr lang="en-US" sz="1800" dirty="0" err="1">
                <a:latin typeface="Consolas" panose="020B0609020204030204" pitchFamily="49" charset="0"/>
                <a:cs typeface="DIN Pro Regular" panose="020B0504020101020102" pitchFamily="34" charset="0"/>
              </a:rPr>
              <a:t>mtlacad</a:t>
            </a:r>
            <a:r>
              <a:rPr lang="en-US" sz="1800" dirty="0">
                <a:latin typeface="Consolas" panose="020B0609020204030204" pitchFamily="49" charset="0"/>
                <a:cs typeface="DIN Pro Regular" panose="020B0504020101020102" pitchFamily="34" charset="0"/>
              </a:rPr>
              <a:t>[01-12] </a:t>
            </a:r>
            <a:r>
              <a:rPr lang="en-US" sz="1800" dirty="0" err="1">
                <a:latin typeface="Consolas" panose="020B0609020204030204" pitchFamily="49" charset="0"/>
                <a:cs typeface="DIN Pro Regular" panose="020B0504020101020102" pitchFamily="34" charset="0"/>
              </a:rPr>
              <a:t>ofed_info</a:t>
            </a:r>
            <a:r>
              <a:rPr lang="en-US" sz="1800" dirty="0">
                <a:latin typeface="Consolas" panose="020B0609020204030204" pitchFamily="49" charset="0"/>
                <a:cs typeface="DIN Pro Regular" panose="020B0504020101020102" pitchFamily="34" charset="0"/>
              </a:rPr>
              <a:t> -s |</a:t>
            </a:r>
            <a:r>
              <a:rPr lang="en-US" sz="1800" dirty="0" err="1">
                <a:latin typeface="Consolas" panose="020B0609020204030204" pitchFamily="49" charset="0"/>
                <a:cs typeface="DIN Pro Regular" panose="020B0504020101020102" pitchFamily="34" charset="0"/>
              </a:rPr>
              <a:t>dshbak</a:t>
            </a:r>
            <a:r>
              <a:rPr lang="en-US" sz="1800" dirty="0">
                <a:latin typeface="Consolas" panose="020B0609020204030204" pitchFamily="49" charset="0"/>
                <a:cs typeface="DIN Pro Regular" panose="020B0504020101020102" pitchFamily="34" charset="0"/>
              </a:rPr>
              <a:t> –c</a:t>
            </a:r>
          </a:p>
          <a:p>
            <a:pPr marL="342900" indent="-342900"/>
            <a:r>
              <a:rPr lang="en-US" sz="1800" dirty="0" err="1">
                <a:latin typeface="Consolas" panose="020B0609020204030204" pitchFamily="49" charset="0"/>
                <a:cs typeface="DIN Pro Regular" panose="020B0504020101020102" pitchFamily="34" charset="0"/>
              </a:rPr>
              <a:t>pdsh</a:t>
            </a:r>
            <a:r>
              <a:rPr lang="en-US" sz="1800" dirty="0">
                <a:latin typeface="Consolas" panose="020B0609020204030204" pitchFamily="49" charset="0"/>
                <a:cs typeface="DIN Pro Regular" panose="020B0504020101020102" pitchFamily="34" charset="0"/>
              </a:rPr>
              <a:t> -R </a:t>
            </a:r>
            <a:r>
              <a:rPr lang="en-US" sz="1800" dirty="0" err="1">
                <a:latin typeface="Consolas" panose="020B0609020204030204" pitchFamily="49" charset="0"/>
                <a:cs typeface="DIN Pro Regular" panose="020B0504020101020102" pitchFamily="34" charset="0"/>
              </a:rPr>
              <a:t>ssh</a:t>
            </a:r>
            <a:r>
              <a:rPr lang="en-US" sz="1800" dirty="0">
                <a:latin typeface="Consolas" panose="020B0609020204030204" pitchFamily="49" charset="0"/>
                <a:cs typeface="DIN Pro Regular" panose="020B0504020101020102" pitchFamily="34" charset="0"/>
              </a:rPr>
              <a:t> -w </a:t>
            </a:r>
            <a:r>
              <a:rPr lang="en-US" sz="1800" dirty="0" err="1">
                <a:latin typeface="Consolas" panose="020B0609020204030204" pitchFamily="49" charset="0"/>
                <a:cs typeface="DIN Pro Regular" panose="020B0504020101020102" pitchFamily="34" charset="0"/>
              </a:rPr>
              <a:t>mtlacad</a:t>
            </a:r>
            <a:r>
              <a:rPr lang="en-US" sz="1800" dirty="0">
                <a:latin typeface="Consolas" panose="020B0609020204030204" pitchFamily="49" charset="0"/>
                <a:cs typeface="DIN Pro Regular" panose="020B0504020101020102" pitchFamily="34" charset="0"/>
              </a:rPr>
              <a:t>[01-12] </a:t>
            </a:r>
            <a:r>
              <a:rPr lang="en-US" sz="1800" dirty="0" err="1">
                <a:latin typeface="Consolas" panose="020B0609020204030204" pitchFamily="49" charset="0"/>
                <a:cs typeface="DIN Pro Regular" panose="020B0504020101020102" pitchFamily="34" charset="0"/>
              </a:rPr>
              <a:t>ibstat</a:t>
            </a:r>
            <a:r>
              <a:rPr lang="en-US" sz="1800" dirty="0">
                <a:latin typeface="Consolas" panose="020B0609020204030204" pitchFamily="49" charset="0"/>
                <a:cs typeface="DIN Pro Regular" panose="020B0504020101020102" pitchFamily="34" charset="0"/>
              </a:rPr>
              <a:t> -d mlx5_0</a:t>
            </a:r>
          </a:p>
          <a:p>
            <a:pPr marL="342900" indent="-342900"/>
            <a:r>
              <a:rPr lang="en-US" sz="1800" dirty="0">
                <a:latin typeface="Consolas" panose="020B0609020204030204" pitchFamily="49" charset="0"/>
                <a:cs typeface="DIN Pro Regular" panose="020B0504020101020102" pitchFamily="34" charset="0"/>
              </a:rPr>
              <a:t>[root@mtlacad02 ~]# </a:t>
            </a:r>
            <a:r>
              <a:rPr lang="en-US" sz="1800" dirty="0" err="1">
                <a:latin typeface="Consolas" panose="020B0609020204030204" pitchFamily="49" charset="0"/>
                <a:cs typeface="DIN Pro Regular" panose="020B0504020101020102" pitchFamily="34" charset="0"/>
              </a:rPr>
              <a:t>pdsh</a:t>
            </a:r>
            <a:r>
              <a:rPr lang="en-US" sz="1800" dirty="0">
                <a:latin typeface="Consolas" panose="020B0609020204030204" pitchFamily="49" charset="0"/>
                <a:cs typeface="DIN Pro Regular" panose="020B0504020101020102" pitchFamily="34" charset="0"/>
              </a:rPr>
              <a:t> -R </a:t>
            </a:r>
            <a:r>
              <a:rPr lang="en-US" sz="1800" dirty="0" err="1">
                <a:latin typeface="Consolas" panose="020B0609020204030204" pitchFamily="49" charset="0"/>
                <a:cs typeface="DIN Pro Regular" panose="020B0504020101020102" pitchFamily="34" charset="0"/>
              </a:rPr>
              <a:t>ssh</a:t>
            </a:r>
            <a:r>
              <a:rPr lang="en-US" sz="1800" dirty="0">
                <a:latin typeface="Consolas" panose="020B0609020204030204" pitchFamily="49" charset="0"/>
                <a:cs typeface="DIN Pro Regular" panose="020B0504020101020102" pitchFamily="34" charset="0"/>
              </a:rPr>
              <a:t> -w ^/train/</a:t>
            </a:r>
            <a:r>
              <a:rPr lang="en-US" sz="1800" dirty="0" err="1">
                <a:latin typeface="Consolas" panose="020B0609020204030204" pitchFamily="49" charset="0"/>
                <a:cs typeface="DIN Pro Regular" panose="020B0504020101020102" pitchFamily="34" charset="0"/>
              </a:rPr>
              <a:t>hostfile</a:t>
            </a:r>
            <a:r>
              <a:rPr lang="en-US" sz="1800" dirty="0">
                <a:latin typeface="Consolas" panose="020B0609020204030204" pitchFamily="49" charset="0"/>
                <a:cs typeface="DIN Pro Regular" panose="020B0504020101020102" pitchFamily="34" charset="0"/>
              </a:rPr>
              <a:t> </a:t>
            </a:r>
            <a:r>
              <a:rPr lang="en-US" sz="1800" dirty="0" err="1">
                <a:latin typeface="Consolas" panose="020B0609020204030204" pitchFamily="49" charset="0"/>
                <a:cs typeface="DIN Pro Regular" panose="020B0504020101020102" pitchFamily="34" charset="0"/>
              </a:rPr>
              <a:t>uname</a:t>
            </a:r>
            <a:r>
              <a:rPr lang="en-US" sz="1800" dirty="0">
                <a:latin typeface="Consolas" panose="020B0609020204030204" pitchFamily="49" charset="0"/>
                <a:cs typeface="DIN Pro Regular" panose="020B0504020101020102" pitchFamily="34" charset="0"/>
              </a:rPr>
              <a:t> -a | </a:t>
            </a:r>
            <a:r>
              <a:rPr lang="en-US" sz="1800" dirty="0" err="1">
                <a:latin typeface="Consolas" panose="020B0609020204030204" pitchFamily="49" charset="0"/>
                <a:cs typeface="DIN Pro Regular" panose="020B0504020101020102" pitchFamily="34" charset="0"/>
              </a:rPr>
              <a:t>dshbak</a:t>
            </a:r>
            <a:r>
              <a:rPr lang="en-US" sz="1800" dirty="0">
                <a:latin typeface="Consolas" panose="020B0609020204030204" pitchFamily="49" charset="0"/>
                <a:cs typeface="DIN Pro Regular" panose="020B0504020101020102" pitchFamily="34" charset="0"/>
              </a:rPr>
              <a:t> -c</a:t>
            </a:r>
          </a:p>
          <a:p>
            <a:pPr marL="342900" indent="-342900"/>
            <a:endParaRPr lang="en-US" sz="2000" dirty="0">
              <a:latin typeface="DIN Pro Regular" panose="020B0504020101020102" pitchFamily="34" charset="0"/>
              <a:cs typeface="DIN Pro Regular" panose="020B0504020101020102" pitchFamily="34" charset="0"/>
            </a:endParaRPr>
          </a:p>
          <a:p>
            <a:pPr marL="342900" indent="-342900"/>
            <a:endParaRPr lang="en-US" sz="2000" dirty="0">
              <a:latin typeface="DIN Pro Regular" panose="020B0504020101020102" pitchFamily="34" charset="0"/>
              <a:cs typeface="DIN Pro Regular" panose="020B0504020101020102" pitchFamily="34" charset="0"/>
            </a:endParaRPr>
          </a:p>
          <a:p>
            <a:pPr marL="342900" indent="-342900"/>
            <a:endParaRPr lang="en-US" sz="2000" dirty="0">
              <a:solidFill>
                <a:schemeClr val="accent5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9161" y="3905049"/>
            <a:ext cx="3467100" cy="735983"/>
          </a:xfrm>
          <a:prstGeom prst="rect">
            <a:avLst/>
          </a:prstGeom>
        </p:spPr>
      </p:pic>
      <p:sp>
        <p:nvSpPr>
          <p:cNvPr id="6" name="Plus 5"/>
          <p:cNvSpPr/>
          <p:nvPr/>
        </p:nvSpPr>
        <p:spPr bwMode="auto">
          <a:xfrm>
            <a:off x="5851291" y="4003506"/>
            <a:ext cx="750631" cy="637526"/>
          </a:xfrm>
          <a:prstGeom prst="mathPlus">
            <a:avLst/>
          </a:prstGeom>
          <a:solidFill>
            <a:srgbClr val="5CBB2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851291" y="3749904"/>
            <a:ext cx="4079669" cy="110799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US" sz="7200" b="0" dirty="0">
                <a:solidFill>
                  <a:srgbClr val="008768"/>
                </a:solidFill>
                <a:latin typeface="Consolas" panose="020B0609020204030204" pitchFamily="49" charset="0"/>
              </a:rPr>
              <a:t>PDSH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5838341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3E64B4-51CD-4E22-81BE-0230F8168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PRACTICE  MAIN TASKS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28AD73-23E4-4EC0-A747-2E6F985EEF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38912" indent="-457200">
              <a:buFont typeface="+mj-lt"/>
              <a:buAutoNum type="arabicPeriod"/>
            </a:pPr>
            <a:r>
              <a:rPr lang="en-US" dirty="0"/>
              <a:t>Run </a:t>
            </a:r>
            <a:r>
              <a:rPr lang="en-US" b="1" dirty="0" err="1">
                <a:latin typeface="Consolas" panose="020B0609020204030204" pitchFamily="49" charset="0"/>
              </a:rPr>
              <a:t>ibdiagnet</a:t>
            </a:r>
            <a:r>
              <a:rPr lang="en-US" b="1" dirty="0">
                <a:latin typeface="Consolas" panose="020B0609020204030204" pitchFamily="49" charset="0"/>
              </a:rPr>
              <a:t> </a:t>
            </a:r>
          </a:p>
          <a:p>
            <a:pPr marL="778637" lvl="1" indent="-457200">
              <a:buFont typeface="+mj-lt"/>
              <a:buAutoNum type="alphaLcPeriod"/>
            </a:pPr>
            <a:r>
              <a:rPr lang="en-US" dirty="0"/>
              <a:t>How many nodes discovered in the fabric</a:t>
            </a:r>
          </a:p>
          <a:p>
            <a:pPr marL="778637" lvl="1" indent="-457200">
              <a:buFont typeface="+mj-lt"/>
              <a:buAutoNum type="alphaLcPeriod"/>
            </a:pPr>
            <a:r>
              <a:rPr lang="en-US" dirty="0"/>
              <a:t>How many switches discovered in the network</a:t>
            </a:r>
          </a:p>
          <a:p>
            <a:pPr marL="778637" lvl="1" indent="-457200">
              <a:buFont typeface="+mj-lt"/>
              <a:buAutoNum type="alphaLcPeriod"/>
            </a:pPr>
            <a:r>
              <a:rPr lang="en-US" dirty="0"/>
              <a:t>How many Cas  discovered in the network </a:t>
            </a:r>
          </a:p>
          <a:p>
            <a:pPr marL="778637" lvl="1" indent="-457200">
              <a:buFont typeface="+mj-lt"/>
              <a:buAutoNum type="alphaLcPeriod"/>
            </a:pPr>
            <a:r>
              <a:rPr lang="en-US" dirty="0"/>
              <a:t>IF  there are   components in the fabric that might need to update FW , detail 2 of the components , what is their current FW, and what is the FW version they might be updated to . </a:t>
            </a:r>
          </a:p>
          <a:p>
            <a:pPr marL="778637" lvl="1" indent="-457200">
              <a:buFont typeface="+mj-lt"/>
              <a:buAutoNum type="alphaLcPeriod"/>
            </a:pPr>
            <a:r>
              <a:rPr lang="en-US" dirty="0"/>
              <a:t>Are there any links found with degraded  (speed or width) , If there are detail 2 of them , and provide </a:t>
            </a:r>
            <a:br>
              <a:rPr lang="en-US" dirty="0"/>
            </a:br>
            <a:r>
              <a:rPr lang="en-US" dirty="0"/>
              <a:t>their  exact  details of the link both ends .</a:t>
            </a:r>
          </a:p>
          <a:p>
            <a:pPr marL="778637" lvl="1" indent="-457200">
              <a:buFont typeface="+mj-lt"/>
              <a:buAutoNum type="alphaLcPeriod"/>
            </a:pPr>
            <a:r>
              <a:rPr lang="en-US" dirty="0"/>
              <a:t>Do you have errored counters in the fabric detail  2 of the errored ports , the affected counter and its current value</a:t>
            </a:r>
          </a:p>
          <a:p>
            <a:pPr marL="778637" lvl="1" indent="-457200">
              <a:buFont typeface="+mj-lt"/>
              <a:buAutoNum type="alphaLcPeriod"/>
            </a:pPr>
            <a:r>
              <a:rPr lang="en-US" dirty="0"/>
              <a:t>Did you find other counters problem , detail what are the errors described </a:t>
            </a:r>
          </a:p>
          <a:p>
            <a:pPr marL="778637" lvl="1" indent="-457200">
              <a:buFont typeface="+mj-lt"/>
              <a:buAutoNum type="alphaLcPeriod"/>
            </a:pPr>
            <a:r>
              <a:rPr lang="en-US" dirty="0"/>
              <a:t>Identify what are  the  Master SM  &amp; Stand BY in the fabric , detail its LID &amp; Node description </a:t>
            </a:r>
          </a:p>
          <a:p>
            <a:pPr marL="778637" lvl="1" indent="-457200">
              <a:buFont typeface="+mj-lt"/>
              <a:buAutoNum type="alphaLcPeriod"/>
            </a:pPr>
            <a:r>
              <a:rPr lang="en-US" dirty="0"/>
              <a:t>Which flag should be used in order to check credit loops </a:t>
            </a:r>
          </a:p>
          <a:p>
            <a:pPr marL="778637" lvl="1" indent="-457200">
              <a:buFont typeface="+mj-lt"/>
              <a:buAutoNum type="alphaLcPeriod"/>
            </a:pPr>
            <a:r>
              <a:rPr lang="en-US" dirty="0"/>
              <a:t>Which flag should you use in order to create “ visual “  topology file </a:t>
            </a:r>
            <a:br>
              <a:rPr lang="en-US" dirty="0"/>
            </a:br>
            <a:r>
              <a:rPr lang="en-US" dirty="0"/>
              <a:t>create that file under /</a:t>
            </a:r>
            <a:r>
              <a:rPr lang="en-US" dirty="0" err="1"/>
              <a:t>tmp</a:t>
            </a:r>
            <a:r>
              <a:rPr lang="en-US" dirty="0"/>
              <a:t>/</a:t>
            </a:r>
          </a:p>
          <a:p>
            <a:pPr marL="778637" lvl="1" indent="-457200">
              <a:buFont typeface="+mj-lt"/>
              <a:buAutoNum type="alphaLcPeriod"/>
            </a:pP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0801181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320D212-7242-4C73-9340-549CA4CA5C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Main  stages tests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ACC8312-B19F-4424-A6D5-382F0B90C7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617220" indent="-617220">
              <a:buFont typeface="+mj-lt"/>
              <a:buAutoNum type="arabicPeriod"/>
            </a:pPr>
            <a:r>
              <a:rPr lang="en-US" dirty="0" err="1"/>
              <a:t>Ibdiagnet</a:t>
            </a:r>
            <a:r>
              <a:rPr lang="en-US" dirty="0"/>
              <a:t> </a:t>
            </a:r>
          </a:p>
          <a:p>
            <a:pPr marL="1165860" lvl="1" indent="-617220">
              <a:buFont typeface="+mj-lt"/>
              <a:buAutoNum type="arabicPeriod"/>
            </a:pPr>
            <a:r>
              <a:rPr lang="en-US" dirty="0"/>
              <a:t>Degraded links </a:t>
            </a:r>
          </a:p>
          <a:p>
            <a:pPr marL="1165860" lvl="1" indent="-617220">
              <a:buFont typeface="+mj-lt"/>
              <a:buAutoNum type="arabicPeriod"/>
            </a:pPr>
            <a:r>
              <a:rPr lang="en-US" dirty="0"/>
              <a:t>Check  errors </a:t>
            </a:r>
            <a:r>
              <a:rPr lang="en-US" dirty="0" err="1"/>
              <a:t>xmit</a:t>
            </a:r>
            <a:r>
              <a:rPr lang="en-US" dirty="0"/>
              <a:t> wait &amp; congestion levels </a:t>
            </a:r>
          </a:p>
          <a:p>
            <a:pPr marL="1165860" lvl="1" indent="-617220">
              <a:buFont typeface="+mj-lt"/>
              <a:buAutoNum type="arabicPeriod"/>
            </a:pPr>
            <a:r>
              <a:rPr lang="en-US" dirty="0"/>
              <a:t>Routing loops</a:t>
            </a:r>
          </a:p>
          <a:p>
            <a:pPr marL="1165860" lvl="1" indent="-617220">
              <a:buFont typeface="+mj-lt"/>
              <a:buAutoNum type="arabicPeriod"/>
            </a:pPr>
            <a:r>
              <a:rPr lang="en-US" dirty="0"/>
              <a:t>Name duplication </a:t>
            </a:r>
          </a:p>
          <a:p>
            <a:pPr marL="1165860" lvl="1" indent="-617220">
              <a:buFont typeface="+mj-lt"/>
              <a:buAutoNum type="arabicPeriod"/>
            </a:pPr>
            <a:r>
              <a:rPr lang="en-US" dirty="0" err="1"/>
              <a:t>Fw</a:t>
            </a:r>
            <a:r>
              <a:rPr lang="en-US" dirty="0"/>
              <a:t> update </a:t>
            </a:r>
          </a:p>
          <a:p>
            <a:pPr marL="1165860" lvl="1" indent="-617220">
              <a:buFont typeface="+mj-lt"/>
              <a:buAutoNum type="arabicPeriod"/>
            </a:pPr>
            <a:r>
              <a:rPr lang="en-US" dirty="0"/>
              <a:t>Opensm.log</a:t>
            </a:r>
          </a:p>
          <a:p>
            <a:pPr marL="1165860" lvl="1" indent="-617220">
              <a:buFont typeface="+mj-lt"/>
              <a:buAutoNum type="arabicPeriod"/>
            </a:pPr>
            <a:r>
              <a:rPr lang="en-US" dirty="0"/>
              <a:t>Routing improvement – scatter , </a:t>
            </a:r>
            <a:r>
              <a:rPr lang="en-US" dirty="0" err="1"/>
              <a:t>updn</a:t>
            </a:r>
            <a:r>
              <a:rPr lang="en-US" dirty="0"/>
              <a:t> , AR for </a:t>
            </a:r>
            <a:r>
              <a:rPr lang="en-US" dirty="0" err="1"/>
              <a:t>edr</a:t>
            </a:r>
            <a:r>
              <a:rPr lang="en-US" dirty="0"/>
              <a:t>+ &amp; connect x5  minimum</a:t>
            </a:r>
          </a:p>
          <a:p>
            <a:pPr marL="1165860" lvl="1" indent="-617220">
              <a:buFont typeface="+mj-lt"/>
              <a:buAutoNum type="arabicPeriod"/>
            </a:pPr>
            <a:r>
              <a:rPr lang="en-US" dirty="0"/>
              <a:t>Routing &amp; performance improvement because of degraded links not faulty</a:t>
            </a:r>
          </a:p>
          <a:p>
            <a:pPr marL="1165860" lvl="1" indent="-617220">
              <a:buFont typeface="+mj-lt"/>
              <a:buAutoNum type="arabicPeriod"/>
            </a:pPr>
            <a:r>
              <a:rPr lang="en-US" dirty="0"/>
              <a:t>Switches health check  </a:t>
            </a:r>
          </a:p>
          <a:p>
            <a:pPr marL="1165860" lvl="1" indent="-617220">
              <a:buFont typeface="+mj-lt"/>
              <a:buAutoNum type="arabicPeriod"/>
            </a:pPr>
            <a:r>
              <a:rPr lang="en-US" dirty="0"/>
              <a:t>Adapter cards </a:t>
            </a:r>
            <a:r>
              <a:rPr lang="en-US" dirty="0" err="1"/>
              <a:t>fw</a:t>
            </a:r>
            <a:r>
              <a:rPr lang="en-US" dirty="0"/>
              <a:t> </a:t>
            </a:r>
          </a:p>
          <a:p>
            <a:pPr marL="1165860" lvl="1" indent="-617220">
              <a:buFont typeface="+mj-lt"/>
              <a:buAutoNum type="arabicPeriod"/>
            </a:pPr>
            <a:r>
              <a:rPr lang="en-US" dirty="0"/>
              <a:t>Performance test for </a:t>
            </a:r>
            <a:r>
              <a:rPr lang="en-US" dirty="0" err="1"/>
              <a:t>ipoib</a:t>
            </a:r>
            <a:endParaRPr lang="en-US" dirty="0"/>
          </a:p>
          <a:p>
            <a:pPr marL="1165860" lvl="1" indent="-617220">
              <a:buFont typeface="+mj-lt"/>
              <a:buAutoNum type="arabicPeriod"/>
            </a:pPr>
            <a:r>
              <a:rPr lang="en-US" dirty="0"/>
              <a:t>Performance test for </a:t>
            </a:r>
            <a:r>
              <a:rPr lang="en-US" dirty="0" err="1"/>
              <a:t>rdma</a:t>
            </a:r>
            <a:r>
              <a:rPr lang="en-US" dirty="0"/>
              <a:t> regular </a:t>
            </a:r>
          </a:p>
          <a:p>
            <a:pPr marL="1165860" lvl="1" indent="-617220">
              <a:buFont typeface="+mj-lt"/>
              <a:buAutoNum type="arabicPeriod"/>
            </a:pPr>
            <a:r>
              <a:rPr lang="en-US" dirty="0"/>
              <a:t>Install  fabric inspector on one spine</a:t>
            </a:r>
          </a:p>
          <a:p>
            <a:pPr marL="1165860" lvl="1" indent="-617220">
              <a:buFont typeface="+mj-lt"/>
              <a:buAutoNum type="arabicPeriod"/>
            </a:pPr>
            <a:r>
              <a:rPr lang="en-US" dirty="0"/>
              <a:t>Install manage the un managed  for naming &amp; data of the unmanaged switches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588356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A69AB3-9A8C-47E4-95CA-587179E2F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Need to do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9E5F66-F1D2-4CF5-9CC2-FE72E333B8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17220" indent="-617220">
              <a:buFont typeface="+mj-lt"/>
              <a:buAutoNum type="arabicPeriod"/>
            </a:pPr>
            <a:r>
              <a:rPr lang="en-US" dirty="0"/>
              <a:t>10 basic tools each </a:t>
            </a:r>
            <a:r>
              <a:rPr lang="en-US" dirty="0" err="1"/>
              <a:t>hpc</a:t>
            </a:r>
            <a:r>
              <a:rPr lang="en-US" dirty="0"/>
              <a:t> </a:t>
            </a:r>
            <a:r>
              <a:rPr lang="en-US" dirty="0" err="1"/>
              <a:t>ib</a:t>
            </a:r>
            <a:r>
              <a:rPr lang="en-US" dirty="0"/>
              <a:t> should  do</a:t>
            </a:r>
          </a:p>
          <a:p>
            <a:pPr marL="617220" indent="-617220">
              <a:buFont typeface="+mj-lt"/>
              <a:buAutoNum type="arabicPeriod"/>
            </a:pPr>
            <a:r>
              <a:rPr lang="en-US" dirty="0"/>
              <a:t>Demo </a:t>
            </a:r>
            <a:r>
              <a:rPr lang="en-US" dirty="0" err="1"/>
              <a:t>demo</a:t>
            </a:r>
            <a:r>
              <a:rPr lang="en-US" dirty="0"/>
              <a:t>   </a:t>
            </a:r>
            <a:r>
              <a:rPr lang="en-US" dirty="0" err="1"/>
              <a:t>demo</a:t>
            </a:r>
            <a:r>
              <a:rPr lang="en-US" dirty="0"/>
              <a:t> – might be recorded</a:t>
            </a:r>
          </a:p>
          <a:p>
            <a:pPr marL="617220" indent="-617220">
              <a:buFont typeface="+mj-lt"/>
              <a:buAutoNum type="arabicPeriod"/>
            </a:pPr>
            <a:r>
              <a:rPr lang="en-US" dirty="0"/>
              <a:t>Thinks the customer cannot do – performance , neo dump</a:t>
            </a:r>
          </a:p>
          <a:p>
            <a:pPr marL="617220" indent="-617220">
              <a:buFont typeface="+mj-lt"/>
              <a:buAutoNum type="arabicPeriod"/>
            </a:pPr>
            <a:r>
              <a:rPr lang="en-US" dirty="0" err="1"/>
              <a:t>Sm</a:t>
            </a:r>
            <a:r>
              <a:rPr lang="en-US" dirty="0"/>
              <a:t> logs special events</a:t>
            </a:r>
          </a:p>
          <a:p>
            <a:pPr marL="617220" indent="-617220">
              <a:buFont typeface="+mj-lt"/>
              <a:buAutoNum type="arabicPeriod"/>
            </a:pP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9981572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C6649C-789D-4D84-9BD3-38CCD85A7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Stas &amp; </a:t>
            </a:r>
            <a:r>
              <a:rPr lang="en-US" dirty="0" err="1"/>
              <a:t>vitaly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8A1DAA-4D68-4DCE-9C77-1C56FA5237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617220" indent="-617220">
              <a:buFont typeface="+mj-lt"/>
              <a:buAutoNum type="arabicPeriod"/>
            </a:pPr>
            <a:r>
              <a:rPr lang="en-US" sz="1600" dirty="0" err="1"/>
              <a:t>Ibdiagnet</a:t>
            </a:r>
            <a:r>
              <a:rPr lang="en-US" sz="1600" dirty="0"/>
              <a:t> monitor   new tool ?  Mellanox only</a:t>
            </a:r>
          </a:p>
          <a:p>
            <a:pPr marL="617220" indent="-617220">
              <a:buFont typeface="+mj-lt"/>
              <a:buAutoNum type="arabicPeriod"/>
            </a:pPr>
            <a:r>
              <a:rPr lang="en-US" sz="1600" dirty="0" err="1"/>
              <a:t>Fw</a:t>
            </a:r>
            <a:r>
              <a:rPr lang="en-US" sz="1600" dirty="0"/>
              <a:t> – there is   a </a:t>
            </a:r>
            <a:r>
              <a:rPr lang="en-US" sz="1600" dirty="0" err="1"/>
              <a:t>fw</a:t>
            </a:r>
            <a:r>
              <a:rPr lang="en-US" sz="1600" dirty="0"/>
              <a:t> deployed on other switches or Cas , that </a:t>
            </a:r>
            <a:br>
              <a:rPr lang="en-US" sz="1600" dirty="0"/>
            </a:br>
            <a:r>
              <a:rPr lang="en-US" sz="1600" dirty="0"/>
              <a:t>is newer than the one exist on specific element –</a:t>
            </a:r>
            <a:br>
              <a:rPr lang="en-US" sz="1600" dirty="0"/>
            </a:br>
            <a:r>
              <a:rPr lang="en-US" sz="1600" dirty="0"/>
              <a:t>must be done only  during maintenance window  , or at list taking this element out of the fabric  - so it wont affect other servers traffic</a:t>
            </a:r>
          </a:p>
          <a:p>
            <a:pPr marL="617220" indent="-617220">
              <a:buFont typeface="+mj-lt"/>
              <a:buAutoNum type="arabicPeriod"/>
            </a:pPr>
            <a:r>
              <a:rPr lang="en-US" sz="1600" dirty="0"/>
              <a:t>When  elements show problems , we should go to </a:t>
            </a:r>
            <a:r>
              <a:rPr lang="en-US" sz="1600" dirty="0" err="1"/>
              <a:t>iblinkinfo</a:t>
            </a:r>
            <a:r>
              <a:rPr lang="en-US" sz="1600" dirty="0"/>
              <a:t> , </a:t>
            </a:r>
            <a:r>
              <a:rPr lang="en-US" sz="1600" dirty="0" err="1"/>
              <a:t>ibnetdiscover</a:t>
            </a:r>
            <a:r>
              <a:rPr lang="en-US" sz="1600" dirty="0"/>
              <a:t> , tracert </a:t>
            </a:r>
            <a:br>
              <a:rPr lang="en-US" sz="1600" dirty="0"/>
            </a:br>
            <a:r>
              <a:rPr lang="en-US" sz="1600" dirty="0"/>
              <a:t>and show exactly the routes it take to other servers </a:t>
            </a:r>
          </a:p>
          <a:p>
            <a:pPr marL="617220" indent="-617220">
              <a:buFont typeface="+mj-lt"/>
              <a:buAutoNum type="arabicPeriod"/>
            </a:pPr>
            <a:r>
              <a:rPr lang="en-US" sz="1600" dirty="0"/>
              <a:t>Routing –r  </a:t>
            </a:r>
          </a:p>
          <a:p>
            <a:pPr marL="1165860" lvl="1" indent="-617220">
              <a:buFont typeface="+mj-lt"/>
              <a:buAutoNum type="arabicPeriod"/>
            </a:pP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C0C0C0"/>
                </a:highlight>
              </a:rPr>
              <a:t>Credit loop discovered</a:t>
            </a:r>
            <a:r>
              <a:rPr lang="en-US" sz="1400" dirty="0">
                <a:solidFill>
                  <a:srgbClr val="FF0000"/>
                </a:solidFill>
              </a:rPr>
              <a:t>  </a:t>
            </a:r>
            <a:r>
              <a:rPr lang="en-US" sz="1400" dirty="0"/>
              <a:t>may be bad </a:t>
            </a: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C0C0C0"/>
                </a:highlight>
              </a:rPr>
              <a:t>deployment cabling </a:t>
            </a:r>
            <a:r>
              <a:rPr lang="en-US" sz="1400" dirty="0"/>
              <a:t>wrong </a:t>
            </a:r>
            <a:br>
              <a:rPr lang="en-US" sz="1400" dirty="0"/>
            </a:b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C0C0C0"/>
                </a:highlight>
              </a:rPr>
              <a:t>root </a:t>
            </a:r>
            <a:r>
              <a:rPr 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C0C0C0"/>
                </a:highlight>
              </a:rPr>
              <a:t>guid</a:t>
            </a: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C0C0C0"/>
                </a:highlight>
              </a:rPr>
              <a:t>  </a:t>
            </a:r>
            <a:r>
              <a:rPr lang="en-US" sz="1400" dirty="0"/>
              <a:t>definitions </a:t>
            </a:r>
          </a:p>
          <a:p>
            <a:pPr marL="1165860" lvl="1" indent="-617220">
              <a:buFont typeface="+mj-lt"/>
              <a:buAutoNum type="arabicPeriod"/>
            </a:pPr>
            <a:r>
              <a:rPr lang="en-US" sz="1400" dirty="0" err="1"/>
              <a:t>Fec</a:t>
            </a:r>
            <a:r>
              <a:rPr lang="en-US" sz="1400" dirty="0"/>
              <a:t>  is activated , but  effective </a:t>
            </a:r>
            <a:r>
              <a:rPr lang="en-US" sz="1400" dirty="0" err="1"/>
              <a:t>ber</a:t>
            </a:r>
            <a:r>
              <a:rPr lang="en-US" sz="1400" dirty="0"/>
              <a:t> provides </a:t>
            </a:r>
            <a:r>
              <a:rPr lang="en-US" sz="1400" dirty="0" err="1"/>
              <a:t>ber</a:t>
            </a:r>
            <a:r>
              <a:rPr lang="en-US" sz="1400" dirty="0"/>
              <a:t> 10 -15 </a:t>
            </a:r>
          </a:p>
          <a:p>
            <a:pPr marL="1165860" lvl="1" indent="-617220">
              <a:buFont typeface="+mj-lt"/>
              <a:buAutoNum type="arabicPeriod"/>
            </a:pPr>
            <a:r>
              <a:rPr lang="en-US" sz="1400" dirty="0" err="1"/>
              <a:t>Repetative</a:t>
            </a:r>
            <a:r>
              <a:rPr lang="en-US" sz="1400" dirty="0"/>
              <a:t> servers  with problems errors counters + </a:t>
            </a:r>
            <a:br>
              <a:rPr lang="en-US" sz="1400" dirty="0"/>
            </a:br>
            <a:r>
              <a:rPr lang="en-US" sz="1400" dirty="0"/>
              <a:t>should be suspected , cables </a:t>
            </a:r>
            <a:r>
              <a:rPr lang="en-US" sz="1400" dirty="0" err="1"/>
              <a:t>etc</a:t>
            </a:r>
            <a:r>
              <a:rPr lang="en-US" sz="1400" dirty="0"/>
              <a:t> ,,,</a:t>
            </a:r>
          </a:p>
          <a:p>
            <a:pPr marL="1165860" lvl="1" indent="-617220">
              <a:buFont typeface="+mj-lt"/>
              <a:buAutoNum type="arabicPeriod"/>
            </a:pPr>
            <a:r>
              <a:rPr lang="en-US" sz="1400" dirty="0"/>
              <a:t>Undetected cables also servers name appear , might be </a:t>
            </a:r>
            <a:br>
              <a:rPr lang="en-US" sz="1400" dirty="0"/>
            </a:br>
            <a:r>
              <a:rPr lang="en-US" sz="1400" dirty="0" err="1"/>
              <a:t>vm</a:t>
            </a:r>
            <a:r>
              <a:rPr lang="en-US" sz="1400" dirty="0"/>
              <a:t>  servers  </a:t>
            </a:r>
          </a:p>
          <a:p>
            <a:pPr marL="1165860" lvl="1" indent="-617220">
              <a:buFont typeface="+mj-lt"/>
              <a:buAutoNum type="arabicPeriod"/>
            </a:pPr>
            <a:r>
              <a:rPr lang="en-US" sz="1400" dirty="0"/>
              <a:t>New added card with chain cables to use same PCI </a:t>
            </a:r>
          </a:p>
          <a:p>
            <a:pPr marL="617220" indent="-617220">
              <a:buFont typeface="+mj-lt"/>
              <a:buAutoNum type="arabicPeriod"/>
            </a:pPr>
            <a:r>
              <a:rPr lang="en-US" sz="1600" dirty="0"/>
              <a:t>Mixed environment elements   cause link speed degraded   , </a:t>
            </a:r>
            <a:r>
              <a:rPr lang="en-US" sz="1600" dirty="0" err="1"/>
              <a:t>fw</a:t>
            </a:r>
            <a:r>
              <a:rPr lang="en-US" sz="1600" dirty="0"/>
              <a:t> or cards that s.t might not support for example  specific  counters </a:t>
            </a:r>
          </a:p>
          <a:p>
            <a:pPr marL="617220" indent="-617220">
              <a:buFont typeface="+mj-lt"/>
              <a:buAutoNum type="arabicPeriod"/>
            </a:pPr>
            <a:r>
              <a:rPr lang="en-US" sz="1600" dirty="0"/>
              <a:t>Subnet manager information – to verify that no “ wrong “  </a:t>
            </a:r>
            <a:r>
              <a:rPr lang="en-US" sz="1600" dirty="0" err="1"/>
              <a:t>sm</a:t>
            </a:r>
            <a:r>
              <a:rPr lang="en-US" sz="1600" dirty="0"/>
              <a:t> that should not be part of the fabric</a:t>
            </a:r>
          </a:p>
          <a:p>
            <a:pPr marL="617220" indent="-617220">
              <a:buFont typeface="+mj-lt"/>
              <a:buAutoNum type="arabicPeriod"/>
            </a:pPr>
            <a:r>
              <a:rPr lang="en-US" sz="1600" dirty="0" err="1"/>
              <a:t>Ibdiagnet</a:t>
            </a:r>
            <a:r>
              <a:rPr lang="en-US" sz="1600" dirty="0"/>
              <a:t>  -w  , might be compared  with  .</a:t>
            </a:r>
            <a:r>
              <a:rPr lang="en-US" sz="1600" dirty="0" err="1"/>
              <a:t>lst</a:t>
            </a:r>
            <a:r>
              <a:rPr lang="en-US" sz="1600" dirty="0"/>
              <a:t> file content ---- new topology tool created this year auto script saves the very long excel jobs</a:t>
            </a:r>
          </a:p>
          <a:p>
            <a:pPr marL="617220" indent="-617220">
              <a:buFont typeface="+mj-lt"/>
              <a:buAutoNum type="arabicPeriod"/>
            </a:pPr>
            <a:r>
              <a:rPr lang="en-US" sz="1600" dirty="0"/>
              <a:t>Duplicated  names  of switches  ----- may be corrected  - with </a:t>
            </a:r>
            <a:r>
              <a:rPr lang="en-US" sz="1600" dirty="0" err="1"/>
              <a:t>ufm-sdk</a:t>
            </a:r>
            <a:r>
              <a:rPr lang="en-US" sz="1600" dirty="0"/>
              <a:t> tool  , or  manage the un managed </a:t>
            </a:r>
          </a:p>
          <a:p>
            <a:pPr marL="617220" indent="-617220">
              <a:buFont typeface="+mj-lt"/>
              <a:buAutoNum type="arabicPeriod"/>
            </a:pPr>
            <a:r>
              <a:rPr lang="en-US" sz="1600" dirty="0"/>
              <a:t>Opensm.log      cat /……/opensm.log | grep tables</a:t>
            </a:r>
          </a:p>
          <a:p>
            <a:pPr marL="1165860" lvl="1" indent="-617220">
              <a:buFont typeface="+mj-lt"/>
              <a:buAutoNum type="arabicPeriod"/>
            </a:pPr>
            <a:endParaRPr lang="en-US" sz="14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389967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ibdiagnet</a:t>
            </a:r>
            <a:r>
              <a:rPr lang="en-US" dirty="0"/>
              <a:t>  Main Output files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sz="half" idx="1"/>
          </p:nvPr>
        </p:nvSpPr>
        <p:spPr>
          <a:xfrm>
            <a:off x="944369" y="1447800"/>
            <a:ext cx="11405210" cy="5221288"/>
          </a:xfrm>
        </p:spPr>
        <p:txBody>
          <a:bodyPr/>
          <a:lstStyle/>
          <a:p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DIN Pro Bold" panose="020B0804020101020102" pitchFamily="34" charset="0"/>
                <a:cs typeface="DIN Pro Bold" panose="020B0804020101020102" pitchFamily="34" charset="0"/>
              </a:rPr>
              <a:t>/</a:t>
            </a:r>
            <a:r>
              <a:rPr lang="en-US" sz="1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DIN Pro Bold" panose="020B0804020101020102" pitchFamily="34" charset="0"/>
                <a:cs typeface="DIN Pro Bold" panose="020B0804020101020102" pitchFamily="34" charset="0"/>
              </a:rPr>
              <a:t>usr</a:t>
            </a:r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DIN Pro Bold" panose="020B0804020101020102" pitchFamily="34" charset="0"/>
                <a:cs typeface="DIN Pro Bold" panose="020B0804020101020102" pitchFamily="34" charset="0"/>
              </a:rPr>
              <a:t>/bin/ibdiagnet2</a:t>
            </a:r>
          </a:p>
          <a:p>
            <a:pPr lvl="1"/>
            <a:r>
              <a:rPr lang="en-US" sz="1400" dirty="0">
                <a:solidFill>
                  <a:srgbClr val="000000"/>
                </a:solidFill>
                <a:cs typeface="ＭＳ Ｐゴシック" charset="0"/>
              </a:rPr>
              <a:t>Use </a:t>
            </a:r>
            <a:r>
              <a:rPr lang="en-US" sz="1400" b="1" dirty="0">
                <a:solidFill>
                  <a:srgbClr val="000000"/>
                </a:solidFill>
                <a:cs typeface="ＭＳ Ｐゴシック" charset="0"/>
              </a:rPr>
              <a:t>help</a:t>
            </a:r>
            <a:r>
              <a:rPr lang="en-US" sz="1400" dirty="0">
                <a:solidFill>
                  <a:srgbClr val="000000"/>
                </a:solidFill>
                <a:cs typeface="ＭＳ Ｐゴシック" charset="0"/>
              </a:rPr>
              <a:t> or </a:t>
            </a:r>
            <a:r>
              <a:rPr lang="en-US" sz="1400" b="1" dirty="0">
                <a:solidFill>
                  <a:srgbClr val="000000"/>
                </a:solidFill>
                <a:cs typeface="ＭＳ Ｐゴシック" charset="0"/>
              </a:rPr>
              <a:t>man</a:t>
            </a:r>
            <a:r>
              <a:rPr lang="en-US" sz="1400" dirty="0">
                <a:solidFill>
                  <a:srgbClr val="000000"/>
                </a:solidFill>
                <a:cs typeface="ＭＳ Ｐゴシック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cs typeface="ＭＳ Ｐゴシック" charset="0"/>
              </a:rPr>
              <a:t>ibdiagnet</a:t>
            </a:r>
            <a:r>
              <a:rPr lang="en-US" sz="1400" dirty="0">
                <a:solidFill>
                  <a:srgbClr val="000000"/>
                </a:solidFill>
                <a:cs typeface="ＭＳ Ｐゴシック" charset="0"/>
              </a:rPr>
              <a:t> for detailed information</a:t>
            </a:r>
          </a:p>
          <a:p>
            <a:pPr lvl="1"/>
            <a:r>
              <a:rPr lang="en-US" sz="1400" dirty="0" err="1">
                <a:solidFill>
                  <a:srgbClr val="000000"/>
                </a:solidFill>
                <a:cs typeface="ＭＳ Ｐゴシック" charset="0"/>
              </a:rPr>
              <a:t>ibdiagnet</a:t>
            </a:r>
            <a:r>
              <a:rPr lang="en-US" sz="1400" dirty="0">
                <a:solidFill>
                  <a:srgbClr val="000000"/>
                </a:solidFill>
                <a:cs typeface="ＭＳ Ｐゴシック" charset="0"/>
              </a:rPr>
              <a:t> runs and prints a short report</a:t>
            </a:r>
          </a:p>
          <a:p>
            <a:pPr lvl="1"/>
            <a:r>
              <a:rPr lang="en-US" sz="1400" dirty="0">
                <a:solidFill>
                  <a:srgbClr val="000000"/>
                </a:solidFill>
                <a:cs typeface="ＭＳ Ｐゴシック" charset="0"/>
              </a:rPr>
              <a:t>The detailed reports are under: /</a:t>
            </a:r>
            <a:r>
              <a:rPr lang="en-US" sz="1400" dirty="0" err="1">
                <a:solidFill>
                  <a:srgbClr val="000000"/>
                </a:solidFill>
                <a:cs typeface="ＭＳ Ｐゴシック" charset="0"/>
              </a:rPr>
              <a:t>tmp</a:t>
            </a:r>
            <a:r>
              <a:rPr lang="en-US" sz="1400" dirty="0">
                <a:solidFill>
                  <a:srgbClr val="000000"/>
                </a:solidFill>
                <a:cs typeface="ＭＳ Ｐゴシック" charset="0"/>
              </a:rPr>
              <a:t> (or as specified with </a:t>
            </a:r>
            <a:r>
              <a:rPr lang="en-US" sz="1400" b="1" dirty="0">
                <a:solidFill>
                  <a:srgbClr val="000000"/>
                </a:solidFill>
                <a:cs typeface="ＭＳ Ｐゴシック" charset="0"/>
              </a:rPr>
              <a:t>-o</a:t>
            </a:r>
            <a:r>
              <a:rPr lang="en-US" sz="1400" dirty="0">
                <a:solidFill>
                  <a:srgbClr val="000000"/>
                </a:solidFill>
                <a:cs typeface="ＭＳ Ｐゴシック" charset="0"/>
              </a:rPr>
              <a:t> flag)</a:t>
            </a:r>
            <a:endParaRPr lang="en-US" sz="1000" dirty="0">
              <a:cs typeface="ＭＳ Ｐゴシック" charset="0"/>
            </a:endParaRPr>
          </a:p>
          <a:p>
            <a:r>
              <a:rPr lang="en-US" sz="1400" dirty="0"/>
              <a:t>Default Output Files:</a:t>
            </a:r>
          </a:p>
          <a:p>
            <a:pPr lvl="1"/>
            <a:endParaRPr lang="en-US" sz="14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8461E4D-A040-44DA-AA78-94D16972BD70}"/>
              </a:ext>
            </a:extLst>
          </p:cNvPr>
          <p:cNvSpPr/>
          <p:nvPr/>
        </p:nvSpPr>
        <p:spPr>
          <a:xfrm>
            <a:off x="1756878" y="3198168"/>
            <a:ext cx="147091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0" dirty="0">
                <a:latin typeface="DIN Pro Bold" panose="020B0804020101020102" pitchFamily="34" charset="0"/>
                <a:cs typeface="DIN Pro Bold" panose="020B0804020101020102" pitchFamily="34" charset="0"/>
              </a:rPr>
              <a:t>Output File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0B7273E-C83E-4EA1-B2B4-2536DC6F261C}"/>
              </a:ext>
            </a:extLst>
          </p:cNvPr>
          <p:cNvSpPr/>
          <p:nvPr/>
        </p:nvSpPr>
        <p:spPr>
          <a:xfrm>
            <a:off x="5373773" y="3198168"/>
            <a:ext cx="119327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0" dirty="0">
                <a:latin typeface="DIN Pro Bold" panose="020B0804020101020102" pitchFamily="34" charset="0"/>
                <a:cs typeface="DIN Pro Bold" panose="020B0804020101020102" pitchFamily="34" charset="0"/>
              </a:rPr>
              <a:t>Function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02501F2-5A2C-4571-8FA3-6FBB173AFDF4}"/>
              </a:ext>
            </a:extLst>
          </p:cNvPr>
          <p:cNvSpPr/>
          <p:nvPr/>
        </p:nvSpPr>
        <p:spPr>
          <a:xfrm>
            <a:off x="1756878" y="3771917"/>
            <a:ext cx="164339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0" dirty="0">
                <a:latin typeface="Consolas" panose="020B0609020204030204" pitchFamily="49" charset="0"/>
              </a:rPr>
              <a:t>ibdiagnet.log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5992B8F-8296-46EC-BA29-794B0DCB1F58}"/>
              </a:ext>
            </a:extLst>
          </p:cNvPr>
          <p:cNvSpPr/>
          <p:nvPr/>
        </p:nvSpPr>
        <p:spPr>
          <a:xfrm>
            <a:off x="1756877" y="4216719"/>
            <a:ext cx="164339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0" dirty="0" err="1">
                <a:latin typeface="Consolas" panose="020B0609020204030204" pitchFamily="49" charset="0"/>
              </a:rPr>
              <a:t>ibdiagnet.lst</a:t>
            </a:r>
            <a:endParaRPr lang="en-US" sz="1600" b="0" dirty="0">
              <a:latin typeface="Consolas" panose="020B0609020204030204" pitchFamily="49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59DC11C-672B-4BFA-B25C-A36CCDA1A6F5}"/>
              </a:ext>
            </a:extLst>
          </p:cNvPr>
          <p:cNvSpPr/>
          <p:nvPr/>
        </p:nvSpPr>
        <p:spPr>
          <a:xfrm>
            <a:off x="1756877" y="4662569"/>
            <a:ext cx="175560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0" dirty="0" err="1">
                <a:latin typeface="Consolas" panose="020B0609020204030204" pitchFamily="49" charset="0"/>
              </a:rPr>
              <a:t>ibdiagnet.fdbs</a:t>
            </a:r>
            <a:endParaRPr lang="en-US" sz="1600" b="0" dirty="0">
              <a:latin typeface="Consolas" panose="020B0609020204030204" pitchFamily="49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37A4557-8717-4115-92D7-2A65D2D69EFD}"/>
              </a:ext>
            </a:extLst>
          </p:cNvPr>
          <p:cNvSpPr/>
          <p:nvPr/>
        </p:nvSpPr>
        <p:spPr>
          <a:xfrm>
            <a:off x="1756877" y="5235084"/>
            <a:ext cx="198002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0" dirty="0" err="1">
                <a:latin typeface="Consolas" panose="020B0609020204030204" pitchFamily="49" charset="0"/>
              </a:rPr>
              <a:t>ibdiagnet.mcfdbs</a:t>
            </a:r>
            <a:endParaRPr lang="en-US" sz="1600" b="0" dirty="0">
              <a:latin typeface="Consolas" panose="020B0609020204030204" pitchFamily="49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08475CA-547B-4711-9A81-B359E10CFA22}"/>
              </a:ext>
            </a:extLst>
          </p:cNvPr>
          <p:cNvSpPr/>
          <p:nvPr/>
        </p:nvSpPr>
        <p:spPr>
          <a:xfrm>
            <a:off x="1756877" y="5807599"/>
            <a:ext cx="153118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0" dirty="0">
                <a:latin typeface="Consolas" panose="020B0609020204030204" pitchFamily="49" charset="0"/>
              </a:rPr>
              <a:t>ibdiagnet.sm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3CC93F8-1E0E-47EE-8B9C-F503869165A4}"/>
              </a:ext>
            </a:extLst>
          </p:cNvPr>
          <p:cNvSpPr/>
          <p:nvPr/>
        </p:nvSpPr>
        <p:spPr>
          <a:xfrm>
            <a:off x="1756877" y="6319792"/>
            <a:ext cx="153118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0" dirty="0">
                <a:latin typeface="Consolas" panose="020B0609020204030204" pitchFamily="49" charset="0"/>
              </a:rPr>
              <a:t>ibdiagnet.pm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E843336-D8A8-467E-8F31-86B4B98C9ADB}"/>
              </a:ext>
            </a:extLst>
          </p:cNvPr>
          <p:cNvSpPr/>
          <p:nvPr/>
        </p:nvSpPr>
        <p:spPr>
          <a:xfrm>
            <a:off x="1756877" y="6899585"/>
            <a:ext cx="18678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0" dirty="0" err="1">
                <a:latin typeface="Consolas" panose="020B0609020204030204" pitchFamily="49" charset="0"/>
              </a:rPr>
              <a:t>ibdiagnet.pkey</a:t>
            </a:r>
            <a:r>
              <a:rPr lang="en-US" sz="1600" b="0" dirty="0">
                <a:latin typeface="Consolas" panose="020B0609020204030204" pitchFamily="49" charset="0"/>
              </a:rPr>
              <a:t>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F9B39AB-9336-4ABC-B13D-2168F34F85E2}"/>
              </a:ext>
            </a:extLst>
          </p:cNvPr>
          <p:cNvSpPr/>
          <p:nvPr/>
        </p:nvSpPr>
        <p:spPr>
          <a:xfrm>
            <a:off x="1756877" y="7455817"/>
            <a:ext cx="198002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0" dirty="0" err="1">
                <a:latin typeface="Consolas" panose="020B0609020204030204" pitchFamily="49" charset="0"/>
              </a:rPr>
              <a:t>ibdiagnet.db_csv</a:t>
            </a:r>
            <a:endParaRPr lang="en-US" sz="1600" b="0" dirty="0">
              <a:latin typeface="Consolas" panose="020B0609020204030204" pitchFamily="49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0909F40-5767-4B8F-92AE-32A246DF6708}"/>
              </a:ext>
            </a:extLst>
          </p:cNvPr>
          <p:cNvSpPr/>
          <p:nvPr/>
        </p:nvSpPr>
        <p:spPr>
          <a:xfrm>
            <a:off x="5367920" y="3769326"/>
            <a:ext cx="557075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0" dirty="0">
                <a:latin typeface="Consolas" panose="020B0609020204030204" pitchFamily="49" charset="0"/>
              </a:rPr>
              <a:t>A dump of all the application reports generated 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06C70E2-AC53-4FB3-80DF-E0B168A203AD}"/>
              </a:ext>
            </a:extLst>
          </p:cNvPr>
          <p:cNvSpPr/>
          <p:nvPr/>
        </p:nvSpPr>
        <p:spPr>
          <a:xfrm>
            <a:off x="5367920" y="4216719"/>
            <a:ext cx="635622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0" dirty="0">
                <a:latin typeface="Consolas" panose="020B0609020204030204" pitchFamily="49" charset="0"/>
              </a:rPr>
              <a:t>A list of all the nodes, ports, and links in the fabric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813B1D7-CBA3-4E13-A68B-1FA495BB1225}"/>
              </a:ext>
            </a:extLst>
          </p:cNvPr>
          <p:cNvSpPr/>
          <p:nvPr/>
        </p:nvSpPr>
        <p:spPr>
          <a:xfrm>
            <a:off x="5367920" y="4662569"/>
            <a:ext cx="456086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0" dirty="0">
                <a:latin typeface="Consolas" panose="020B0609020204030204" pitchFamily="49" charset="0"/>
              </a:rPr>
              <a:t>A dump of the unicast forwarding tables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B9795F1-B045-4BC8-A5D5-ADABA591348B}"/>
              </a:ext>
            </a:extLst>
          </p:cNvPr>
          <p:cNvSpPr/>
          <p:nvPr/>
        </p:nvSpPr>
        <p:spPr>
          <a:xfrm>
            <a:off x="5367920" y="5235084"/>
            <a:ext cx="489749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0" dirty="0">
                <a:latin typeface="Consolas" panose="020B0609020204030204" pitchFamily="49" charset="0"/>
              </a:rPr>
              <a:t>A dump of the multicast forwarding tables 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9BA7BEB-AB4D-468C-B350-6E0214393FC0}"/>
              </a:ext>
            </a:extLst>
          </p:cNvPr>
          <p:cNvSpPr/>
          <p:nvPr/>
        </p:nvSpPr>
        <p:spPr>
          <a:xfrm>
            <a:off x="5367920" y="5807599"/>
            <a:ext cx="635622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0" dirty="0">
                <a:latin typeface="Consolas" panose="020B0609020204030204" pitchFamily="49" charset="0"/>
              </a:rPr>
              <a:t>A list of all the SM (state and priority) in the fabric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6426C35-C3EC-4CFF-B198-B562AFAA0811}"/>
              </a:ext>
            </a:extLst>
          </p:cNvPr>
          <p:cNvSpPr/>
          <p:nvPr/>
        </p:nvSpPr>
        <p:spPr>
          <a:xfrm>
            <a:off x="5367919" y="6319792"/>
            <a:ext cx="601959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0" dirty="0">
                <a:latin typeface="Consolas" panose="020B0609020204030204" pitchFamily="49" charset="0"/>
              </a:rPr>
              <a:t>A dump of the PM counters values of the fabric links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99FCEA7-9BED-4D53-9767-078DED223FD6}"/>
              </a:ext>
            </a:extLst>
          </p:cNvPr>
          <p:cNvSpPr/>
          <p:nvPr/>
        </p:nvSpPr>
        <p:spPr>
          <a:xfrm>
            <a:off x="5367919" y="6899585"/>
            <a:ext cx="702948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0" dirty="0">
                <a:latin typeface="Consolas" panose="020B0609020204030204" pitchFamily="49" charset="0"/>
              </a:rPr>
              <a:t>A dump of the existing partitions and their member host ports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D9BD946-57FB-4EC0-A92B-A906F536B4BA}"/>
              </a:ext>
            </a:extLst>
          </p:cNvPr>
          <p:cNvSpPr/>
          <p:nvPr/>
        </p:nvSpPr>
        <p:spPr>
          <a:xfrm>
            <a:off x="5367919" y="7415242"/>
            <a:ext cx="444865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0" dirty="0">
                <a:latin typeface="Consolas" panose="020B0609020204030204" pitchFamily="49" charset="0"/>
              </a:rPr>
              <a:t>A dump of the internal subnet database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0604910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4E271D-FBD8-477F-904D-9D5F39CAC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Wrong deployment fixed </a:t>
            </a:r>
            <a:br>
              <a:rPr lang="en-US" sz="4400" dirty="0"/>
            </a:br>
            <a:r>
              <a:rPr lang="en-US" sz="3200" dirty="0"/>
              <a:t>( hosts on spines )</a:t>
            </a:r>
            <a:endParaRPr lang="en-US" sz="4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277C3E-C78C-4540-B446-AFDFC3B3E0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###################################</a:t>
            </a:r>
          </a:p>
          <a:p>
            <a:r>
              <a:rPr lang="en-US" dirty="0"/>
              <a:t>-I- Credit Loops Report:</a:t>
            </a:r>
          </a:p>
          <a:p>
            <a:r>
              <a:rPr lang="en-US" dirty="0"/>
              <a:t>###################################</a:t>
            </a:r>
          </a:p>
          <a:p>
            <a:r>
              <a:rPr lang="en-US" dirty="0"/>
              <a:t>-I- Analyzing Fabric for Credit Loops 1 SLs, 15 VLs used.</a:t>
            </a:r>
          </a:p>
          <a:p>
            <a:r>
              <a:rPr lang="en-US" dirty="0"/>
              <a:t>-I- Traced 32 unicast paths</a:t>
            </a:r>
          </a:p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C0C0C0"/>
                </a:highlight>
              </a:rPr>
              <a:t>-I- no credit loops found</a:t>
            </a:r>
          </a:p>
          <a:p>
            <a:r>
              <a:rPr lang="en-US" dirty="0"/>
              <a:t>Still using min hop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9053688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4299C3-AF90-44FF-A479-C54BCBCE6A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 valid “ SM check 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89332A-5981-4320-9634-60DD43DA47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0616994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922A9A-101F-4E58-AFB1-4F7D0C57E9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  node description script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C234A9-C3E6-4A1F-BB4D-BFEB0C23CB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b="1" dirty="0"/>
              <a:t>From:</a:t>
            </a:r>
            <a:r>
              <a:rPr lang="en-US" sz="2000" dirty="0"/>
              <a:t> Vitaly Segal </a:t>
            </a:r>
            <a:br>
              <a:rPr lang="en-US" sz="2000" dirty="0"/>
            </a:br>
            <a:r>
              <a:rPr lang="en-US" sz="2000" b="1" dirty="0"/>
              <a:t>Sent:</a:t>
            </a:r>
            <a:r>
              <a:rPr lang="en-US" sz="2000" dirty="0"/>
              <a:t> Wednesday, February 5, 2020 12:48 PM</a:t>
            </a:r>
            <a:br>
              <a:rPr lang="en-US" sz="2000" dirty="0"/>
            </a:br>
            <a:r>
              <a:rPr lang="en-US" sz="2000" b="1" dirty="0"/>
              <a:t>To:</a:t>
            </a:r>
            <a:r>
              <a:rPr lang="en-US" sz="2000" dirty="0"/>
              <a:t> </a:t>
            </a:r>
            <a:r>
              <a:rPr lang="en-US" sz="2000" dirty="0" err="1"/>
              <a:t>DamianoP@DoIT</a:t>
            </a:r>
            <a:r>
              <a:rPr lang="en-US" sz="2000" dirty="0"/>
              <a:t> &lt;</a:t>
            </a:r>
            <a:r>
              <a:rPr lang="en-US" sz="2000" u="sng" dirty="0">
                <a:hlinkClick r:id="rId3"/>
              </a:rPr>
              <a:t>damiano.pagliaro@doit-systems.it</a:t>
            </a:r>
            <a:r>
              <a:rPr lang="en-US" sz="2000" dirty="0"/>
              <a:t>&gt;; </a:t>
            </a:r>
            <a:r>
              <a:rPr lang="en-US" sz="2000" dirty="0" err="1"/>
              <a:t>Manilo</a:t>
            </a:r>
            <a:r>
              <a:rPr lang="en-US" sz="2000" dirty="0"/>
              <a:t> </a:t>
            </a:r>
            <a:r>
              <a:rPr lang="en-US" sz="2000" dirty="0" err="1"/>
              <a:t>Trocano</a:t>
            </a:r>
            <a:r>
              <a:rPr lang="en-US" sz="2000" dirty="0"/>
              <a:t> &lt;</a:t>
            </a:r>
            <a:r>
              <a:rPr lang="en-US" sz="2000" u="sng" dirty="0">
                <a:hlinkClick r:id="rId4"/>
              </a:rPr>
              <a:t>manilo.trocano@doit-systems.it</a:t>
            </a:r>
            <a:r>
              <a:rPr lang="en-US" sz="2000" dirty="0"/>
              <a:t>&gt;</a:t>
            </a:r>
            <a:br>
              <a:rPr lang="en-US" sz="2000" dirty="0"/>
            </a:br>
            <a:r>
              <a:rPr lang="en-US" sz="2000" b="1" dirty="0"/>
              <a:t>Subject:</a:t>
            </a:r>
            <a:r>
              <a:rPr lang="en-US" sz="2000" dirty="0"/>
              <a:t> Script to get the correct c5node name in </a:t>
            </a:r>
            <a:r>
              <a:rPr lang="en-US" sz="2000" dirty="0" err="1"/>
              <a:t>ibhosts</a:t>
            </a:r>
            <a:endParaRPr lang="en-US" sz="2000" dirty="0"/>
          </a:p>
          <a:p>
            <a:r>
              <a:rPr lang="en-US" sz="2000" dirty="0"/>
              <a:t> </a:t>
            </a:r>
          </a:p>
          <a:p>
            <a:r>
              <a:rPr lang="en-US" sz="2000" dirty="0"/>
              <a:t> </a:t>
            </a:r>
          </a:p>
          <a:p>
            <a:r>
              <a:rPr lang="en-US" sz="2000" dirty="0"/>
              <a:t>/usr/sbin/</a:t>
            </a:r>
            <a:r>
              <a:rPr lang="en-US" sz="2000" u="sng" dirty="0">
                <a:hlinkClick r:id="rId5"/>
              </a:rPr>
              <a:t>set_nodedesc.sh</a:t>
            </a:r>
            <a:endParaRPr lang="en-US" sz="2000" dirty="0"/>
          </a:p>
          <a:p>
            <a:r>
              <a:rPr lang="en-US" sz="2000" dirty="0"/>
              <a:t>that script is just echoing the server hostname to /sys/class/</a:t>
            </a:r>
            <a:r>
              <a:rPr lang="en-US" sz="2000" dirty="0" err="1"/>
              <a:t>infiniband</a:t>
            </a:r>
            <a:r>
              <a:rPr lang="en-US" sz="2000" dirty="0"/>
              <a:t>/mlx5_x/</a:t>
            </a:r>
            <a:r>
              <a:rPr lang="en-US" sz="2000" dirty="0" err="1"/>
              <a:t>node_desc</a:t>
            </a:r>
            <a:endParaRPr lang="en-US" sz="2000" dirty="0"/>
          </a:p>
          <a:p>
            <a:r>
              <a:rPr lang="en-US" sz="2000" dirty="0"/>
              <a:t>Regards,</a:t>
            </a:r>
          </a:p>
          <a:p>
            <a:r>
              <a:rPr lang="en-US" sz="2000" dirty="0"/>
              <a:t>Vitaly Segal</a:t>
            </a:r>
          </a:p>
          <a:p>
            <a:r>
              <a:rPr lang="en-US" sz="2000" dirty="0"/>
              <a:t> </a:t>
            </a:r>
          </a:p>
          <a:p>
            <a:endParaRPr lang="en-US" sz="20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343609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73749-DFE4-4998-B156-7EE5962D61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340F6-0FC6-49CD-A41C-890E843F78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14BB2C1E-EA3F-4F54-8D97-05641E3839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9010" y="2142850"/>
            <a:ext cx="7192379" cy="3943900"/>
          </a:xfrm>
          <a:prstGeom prst="rect">
            <a:avLst/>
          </a:prstGeo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AB5FFD50-C7E4-470A-8CDA-7F1A78CBF3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700" y="1514261"/>
            <a:ext cx="10404524" cy="57052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0060294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45A88D4-06A9-4230-B803-9B79F9C94C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A60F08-F1E1-4694-A0E0-0C3C439CF1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38912" indent="-457200">
              <a:buFont typeface="+mj-lt"/>
              <a:buAutoNum type="arabicPeriod"/>
            </a:pPr>
            <a:r>
              <a:rPr lang="en-US" sz="1600" dirty="0" err="1"/>
              <a:t>ibdiagnet</a:t>
            </a:r>
            <a:endParaRPr lang="en-US" sz="1600" dirty="0"/>
          </a:p>
          <a:p>
            <a:pPr marL="438912" indent="-457200">
              <a:buFont typeface="+mj-lt"/>
              <a:buAutoNum type="arabicPeriod"/>
            </a:pPr>
            <a:r>
              <a:rPr lang="en-US" sz="1600" dirty="0" err="1"/>
              <a:t>ibdiagnet</a:t>
            </a:r>
            <a:r>
              <a:rPr lang="en-US" sz="1600" dirty="0"/>
              <a:t> –pc </a:t>
            </a:r>
          </a:p>
          <a:p>
            <a:pPr marL="438912" indent="-457200">
              <a:buFont typeface="+mj-lt"/>
              <a:buAutoNum type="arabicPeriod"/>
            </a:pPr>
            <a:r>
              <a:rPr lang="en-US" sz="1600" dirty="0"/>
              <a:t>Show </a:t>
            </a:r>
            <a:r>
              <a:rPr lang="en-US" sz="1600" dirty="0" err="1"/>
              <a:t>ibdiagnet</a:t>
            </a:r>
            <a:r>
              <a:rPr lang="en-US" sz="1600" dirty="0"/>
              <a:t> sections </a:t>
            </a:r>
          </a:p>
          <a:p>
            <a:pPr marL="438912" indent="-457200">
              <a:buFont typeface="+mj-lt"/>
              <a:buAutoNum type="arabicPeriod"/>
            </a:pPr>
            <a:r>
              <a:rPr lang="en-US" sz="1600" dirty="0"/>
              <a:t>Discovery -Show node desc duplication </a:t>
            </a:r>
            <a:br>
              <a:rPr lang="en-US" sz="1600" dirty="0"/>
            </a:br>
            <a:r>
              <a:rPr lang="en-US" sz="1600" dirty="0" err="1"/>
              <a:t>ibdiagnet</a:t>
            </a:r>
            <a:r>
              <a:rPr lang="en-US" sz="1600" dirty="0"/>
              <a:t> HDR ,</a:t>
            </a:r>
            <a:br>
              <a:rPr lang="en-US" sz="1600" dirty="0"/>
            </a:br>
            <a:r>
              <a:rPr lang="en-US" sz="1600" dirty="0"/>
              <a:t>fix for switches with Mellanox tool manage the Un managed </a:t>
            </a:r>
          </a:p>
          <a:p>
            <a:pPr marL="438912" indent="-457200">
              <a:buFont typeface="+mj-lt"/>
              <a:buAutoNum type="arabicPeriod"/>
            </a:pPr>
            <a:r>
              <a:rPr lang="en-US" sz="1600" dirty="0"/>
              <a:t>Show </a:t>
            </a:r>
            <a:r>
              <a:rPr lang="en-US" sz="1600" dirty="0">
                <a:solidFill>
                  <a:srgbClr val="3BABFF"/>
                </a:solidFill>
              </a:rPr>
              <a:t>fabric nodes </a:t>
            </a:r>
            <a:r>
              <a:rPr lang="en-US" sz="1600" dirty="0"/>
              <a:t>section</a:t>
            </a:r>
          </a:p>
          <a:p>
            <a:pPr marL="438912" indent="-457200">
              <a:buFont typeface="+mj-lt"/>
              <a:buAutoNum type="arabicPeriod"/>
            </a:pP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C0C0C0"/>
                </a:highlight>
              </a:rPr>
              <a:t>Show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C0C0C0"/>
                </a:highlight>
              </a:rPr>
              <a:t>fw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C0C0C0"/>
                </a:highlight>
              </a:rPr>
              <a:t> errors slides 9 </a:t>
            </a:r>
          </a:p>
          <a:p>
            <a:pPr marL="438912" indent="-457200">
              <a:buFont typeface="+mj-lt"/>
              <a:buAutoNum type="arabicPeriod"/>
            </a:pP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C0C0C0"/>
                </a:highlight>
              </a:rPr>
              <a:t>Show fabric lids inspection - lids</a:t>
            </a:r>
          </a:p>
          <a:p>
            <a:pPr marL="438912" indent="-457200">
              <a:buFont typeface="+mj-lt"/>
              <a:buAutoNum type="arabicPeriod"/>
            </a:pPr>
            <a:r>
              <a:rPr lang="en-US" sz="1600" dirty="0"/>
              <a:t>Show speed link function and </a:t>
            </a:r>
            <a:br>
              <a:rPr lang="en-US" sz="1600" dirty="0"/>
            </a:br>
            <a:r>
              <a:rPr lang="en-US" sz="1600" dirty="0"/>
              <a:t>the fabric example</a:t>
            </a:r>
          </a:p>
          <a:p>
            <a:pPr marL="438912" indent="-457200">
              <a:buFont typeface="+mj-lt"/>
              <a:buAutoNum type="arabicPeriod"/>
            </a:pPr>
            <a:r>
              <a:rPr lang="en-US" sz="1600" dirty="0"/>
              <a:t>Show how to run cable info </a:t>
            </a:r>
          </a:p>
          <a:p>
            <a:pPr marL="438912" indent="-457200">
              <a:buFont typeface="+mj-lt"/>
              <a:buAutoNum type="arabicPeriod"/>
            </a:pPr>
            <a:r>
              <a:rPr lang="en-US" sz="1600" dirty="0"/>
              <a:t>Show the cables result info </a:t>
            </a:r>
          </a:p>
          <a:p>
            <a:pPr marL="438912" indent="-457200">
              <a:buFont typeface="+mj-lt"/>
              <a:buAutoNum type="arabicPeriod"/>
            </a:pPr>
            <a:r>
              <a:rPr lang="en-US" sz="1600" dirty="0"/>
              <a:t>Show the grep cable result </a:t>
            </a:r>
            <a:br>
              <a:rPr lang="en-US" sz="1600" dirty="0"/>
            </a:br>
            <a:r>
              <a:rPr lang="en-US" sz="1600" dirty="0"/>
              <a:t>of the element with the degraded result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1BD14B0-FB12-41A0-9739-AE6D48193049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470775" y="1447800"/>
            <a:ext cx="6854825" cy="6475412"/>
          </a:xfrm>
        </p:spPr>
        <p:txBody>
          <a:bodyPr/>
          <a:lstStyle/>
          <a:p>
            <a:pPr marL="438912" indent="-457200">
              <a:buFont typeface="+mj-lt"/>
              <a:buAutoNum type="arabicPeriod" startAt="11"/>
            </a:pPr>
            <a:r>
              <a:rPr lang="en-US" sz="1600" dirty="0"/>
              <a:t>Show </a:t>
            </a:r>
            <a:r>
              <a:rPr lang="en-US" sz="1600" dirty="0" err="1"/>
              <a:t>sm</a:t>
            </a:r>
            <a:r>
              <a:rPr lang="en-US" sz="1600" dirty="0"/>
              <a:t> file on EDR , show the 2 SMs and </a:t>
            </a:r>
            <a:r>
              <a:rPr lang="en-US" sz="1600" dirty="0" err="1"/>
              <a:t>saqquery</a:t>
            </a:r>
            <a:r>
              <a:rPr lang="en-US" sz="1600" dirty="0"/>
              <a:t> to identify name </a:t>
            </a:r>
          </a:p>
          <a:p>
            <a:pPr marL="438912" indent="-457200">
              <a:buFont typeface="+mj-lt"/>
              <a:buAutoNum type="arabicPeriod" startAt="11"/>
            </a:pPr>
            <a:r>
              <a:rPr lang="en-US" sz="1600" dirty="0"/>
              <a:t>Show errored ports slide  13</a:t>
            </a:r>
          </a:p>
          <a:p>
            <a:pPr marL="438912" indent="-457200">
              <a:buFont typeface="+mj-lt"/>
              <a:buAutoNum type="arabicPeriod" startAt="11"/>
            </a:pPr>
            <a:r>
              <a:rPr lang="en-US" sz="1600" dirty="0"/>
              <a:t>Check routing credit loops show command </a:t>
            </a:r>
            <a:r>
              <a:rPr lang="en-US" sz="1600" dirty="0" err="1"/>
              <a:t>ibdiagnet</a:t>
            </a:r>
            <a:r>
              <a:rPr lang="en-US" sz="1600" dirty="0"/>
              <a:t> –r ,</a:t>
            </a:r>
            <a:br>
              <a:rPr lang="en-US" sz="1600" dirty="0"/>
            </a:br>
            <a:r>
              <a:rPr lang="en-US" sz="1600" dirty="0"/>
              <a:t>show slide 19 &amp; than slide 20</a:t>
            </a:r>
          </a:p>
          <a:p>
            <a:pPr marL="438912" indent="-457200">
              <a:buFont typeface="+mj-lt"/>
              <a:buAutoNum type="arabicPeriod" startAt="11"/>
            </a:pPr>
            <a:r>
              <a:rPr lang="en-US" sz="1600" dirty="0"/>
              <a:t>Optional problem wrong deployment or routing engine  parameters definitions </a:t>
            </a:r>
          </a:p>
          <a:p>
            <a:pPr marL="438912" indent="-457200">
              <a:buFont typeface="+mj-lt"/>
              <a:buAutoNum type="arabicPeriod" startAt="11"/>
            </a:pPr>
            <a:r>
              <a:rPr lang="en-US" sz="1600" dirty="0"/>
              <a:t>Show </a:t>
            </a:r>
            <a:r>
              <a:rPr lang="en-US" sz="1600" dirty="0" err="1"/>
              <a:t>opensm.conf</a:t>
            </a:r>
            <a:r>
              <a:rPr lang="en-US" sz="1600" dirty="0"/>
              <a:t>  routing engines section  routing engine</a:t>
            </a:r>
          </a:p>
          <a:p>
            <a:pPr marL="438912" indent="-457200">
              <a:buFont typeface="+mj-lt"/>
              <a:buAutoNum type="arabicPeriod" startAt="11"/>
            </a:pPr>
            <a:r>
              <a:rPr lang="en-US" sz="1600" dirty="0"/>
              <a:t>Final after correction of the problematic issues run the </a:t>
            </a:r>
            <a:r>
              <a:rPr lang="en-US" sz="1600" dirty="0" err="1"/>
              <a:t>ibdiagnet</a:t>
            </a:r>
            <a:r>
              <a:rPr lang="en-US" sz="1600" dirty="0"/>
              <a:t> again till fixes are achieved</a:t>
            </a:r>
          </a:p>
          <a:p>
            <a:pPr marL="438912" indent="-457200">
              <a:buFont typeface="+mj-lt"/>
              <a:buAutoNum type="arabicPeriod" startAt="11"/>
            </a:pPr>
            <a:r>
              <a:rPr lang="en-US" sz="1600" dirty="0"/>
              <a:t>Cron job 2 slides </a:t>
            </a:r>
          </a:p>
          <a:p>
            <a:endParaRPr lang="en-US" sz="16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762969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400" dirty="0"/>
              <a:t>Understanding</a:t>
            </a:r>
            <a:r>
              <a:rPr lang="en-US" sz="4000" dirty="0"/>
              <a:t> </a:t>
            </a:r>
            <a:r>
              <a:rPr lang="en-US" sz="2800" dirty="0"/>
              <a:t>the </a:t>
            </a:r>
            <a:r>
              <a:rPr lang="en-US" sz="2800" dirty="0" err="1"/>
              <a:t>ibdiagnet</a:t>
            </a:r>
            <a:r>
              <a:rPr lang="en-US" sz="2800" dirty="0"/>
              <a:t> Report Output 1</a:t>
            </a:r>
            <a:endParaRPr lang="en-US" sz="4000" dirty="0"/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Report Summary and  Messages Severity Level </a:t>
            </a:r>
          </a:p>
          <a:p>
            <a:pPr lvl="1"/>
            <a:r>
              <a:rPr lang="en-US" sz="1800" dirty="0"/>
              <a:t>I = Informative </a:t>
            </a:r>
          </a:p>
          <a:p>
            <a:pPr lvl="1"/>
            <a:r>
              <a:rPr lang="en-US" sz="1800" dirty="0"/>
              <a:t>W = Warning</a:t>
            </a:r>
          </a:p>
          <a:p>
            <a:pPr lvl="1"/>
            <a:r>
              <a:rPr lang="en-US" sz="1800" dirty="0"/>
              <a:t>E = Error </a:t>
            </a:r>
          </a:p>
          <a:p>
            <a:endParaRPr lang="en-US" sz="2000" dirty="0"/>
          </a:p>
        </p:txBody>
      </p:sp>
      <p:sp>
        <p:nvSpPr>
          <p:cNvPr id="4" name="Rectangle 3"/>
          <p:cNvSpPr/>
          <p:nvPr/>
        </p:nvSpPr>
        <p:spPr>
          <a:xfrm>
            <a:off x="4886960" y="2571744"/>
            <a:ext cx="9434458" cy="550920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wrap="square">
            <a:spAutoFit/>
          </a:bodyPr>
          <a:lstStyle/>
          <a:p>
            <a:r>
              <a:rPr lang="en-US" sz="1600" b="0" dirty="0">
                <a:latin typeface="Consolas" panose="020B0609020204030204" pitchFamily="49" charset="0"/>
                <a:cs typeface="Consolas" panose="020B0609020204030204" pitchFamily="49" charset="0"/>
              </a:rPr>
              <a:t>Summary</a:t>
            </a:r>
          </a:p>
          <a:p>
            <a:r>
              <a:rPr lang="en-US" sz="1600" b="0" dirty="0">
                <a:latin typeface="Consolas" panose="020B0609020204030204" pitchFamily="49" charset="0"/>
                <a:cs typeface="Consolas" panose="020B0609020204030204" pitchFamily="49" charset="0"/>
              </a:rPr>
              <a:t>-I- Stage                     Warnings   Errors     Comment</a:t>
            </a:r>
          </a:p>
          <a:p>
            <a:r>
              <a:rPr lang="en-US" sz="1600" b="0" dirty="0">
                <a:latin typeface="Consolas" panose="020B0609020204030204" pitchFamily="49" charset="0"/>
                <a:cs typeface="Consolas" panose="020B0609020204030204" pitchFamily="49" charset="0"/>
              </a:rPr>
              <a:t>-I- Discovery                 0          0</a:t>
            </a:r>
          </a:p>
          <a:p>
            <a:r>
              <a:rPr lang="en-US" sz="1600" b="0" dirty="0">
                <a:latin typeface="Consolas" panose="020B0609020204030204" pitchFamily="49" charset="0"/>
                <a:cs typeface="Consolas" panose="020B0609020204030204" pitchFamily="49" charset="0"/>
              </a:rPr>
              <a:t>-I- Lids Check                0          0</a:t>
            </a:r>
          </a:p>
          <a:p>
            <a:r>
              <a:rPr lang="en-US" sz="1600" b="0" dirty="0">
                <a:latin typeface="Consolas" panose="020B0609020204030204" pitchFamily="49" charset="0"/>
                <a:cs typeface="Consolas" panose="020B0609020204030204" pitchFamily="49" charset="0"/>
              </a:rPr>
              <a:t>-I- Links Check               0          0</a:t>
            </a:r>
          </a:p>
          <a:p>
            <a:r>
              <a:rPr lang="en-US" sz="1600" b="0" dirty="0">
                <a:latin typeface="Consolas" panose="020B0609020204030204" pitchFamily="49" charset="0"/>
                <a:cs typeface="Consolas" panose="020B0609020204030204" pitchFamily="49" charset="0"/>
              </a:rPr>
              <a:t>-I- Subnet Manager            0          0</a:t>
            </a:r>
          </a:p>
          <a:p>
            <a:r>
              <a:rPr lang="en-US" sz="1600" b="0" dirty="0">
                <a:latin typeface="Consolas" panose="020B0609020204030204" pitchFamily="49" charset="0"/>
                <a:cs typeface="Consolas" panose="020B0609020204030204" pitchFamily="49" charset="0"/>
              </a:rPr>
              <a:t>-I- Port Counters             4          0</a:t>
            </a:r>
          </a:p>
          <a:p>
            <a:r>
              <a:rPr lang="en-US" sz="1600" b="0" dirty="0">
                <a:latin typeface="Consolas" panose="020B0609020204030204" pitchFamily="49" charset="0"/>
                <a:cs typeface="Consolas" panose="020B0609020204030204" pitchFamily="49" charset="0"/>
              </a:rPr>
              <a:t>-I- Nodes Information         1          5</a:t>
            </a:r>
          </a:p>
          <a:p>
            <a:r>
              <a:rPr lang="en-US" sz="1600" b="0" dirty="0">
                <a:latin typeface="Consolas" panose="020B0609020204030204" pitchFamily="49" charset="0"/>
                <a:cs typeface="Consolas" panose="020B0609020204030204" pitchFamily="49" charset="0"/>
              </a:rPr>
              <a:t>-I- Speed / Width checks      0          1</a:t>
            </a:r>
          </a:p>
          <a:p>
            <a:r>
              <a:rPr lang="en-US" sz="1600" b="0" dirty="0">
                <a:latin typeface="Consolas" panose="020B0609020204030204" pitchFamily="49" charset="0"/>
                <a:cs typeface="Consolas" panose="020B0609020204030204" pitchFamily="49" charset="0"/>
              </a:rPr>
              <a:t>-I- Partition Keys            0          0</a:t>
            </a:r>
          </a:p>
          <a:p>
            <a:r>
              <a:rPr lang="en-US" sz="1600" b="0" dirty="0">
                <a:latin typeface="Consolas" panose="020B0609020204030204" pitchFamily="49" charset="0"/>
                <a:cs typeface="Consolas" panose="020B0609020204030204" pitchFamily="49" charset="0"/>
              </a:rPr>
              <a:t>-I- Alias GUIDs               0          1</a:t>
            </a:r>
          </a:p>
          <a:p>
            <a:endParaRPr lang="en-US" sz="1600" b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b="0" dirty="0">
                <a:latin typeface="Consolas" panose="020B0609020204030204" pitchFamily="49" charset="0"/>
                <a:cs typeface="Consolas" panose="020B0609020204030204" pitchFamily="49" charset="0"/>
              </a:rPr>
              <a:t>-I- You can find detailed errors/warnings in: /</a:t>
            </a:r>
            <a:r>
              <a:rPr lang="en-US" sz="1600" b="0" dirty="0" err="1">
                <a:latin typeface="Consolas" panose="020B0609020204030204" pitchFamily="49" charset="0"/>
                <a:cs typeface="Consolas" panose="020B0609020204030204" pitchFamily="49" charset="0"/>
              </a:rPr>
              <a:t>var</a:t>
            </a:r>
            <a:r>
              <a:rPr lang="en-US" sz="1600" b="0" dirty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sz="1600" b="0" dirty="0" err="1">
                <a:latin typeface="Consolas" panose="020B0609020204030204" pitchFamily="49" charset="0"/>
                <a:cs typeface="Consolas" panose="020B0609020204030204" pitchFamily="49" charset="0"/>
              </a:rPr>
              <a:t>tmp</a:t>
            </a:r>
            <a:r>
              <a:rPr lang="en-US" sz="1600" b="0" dirty="0">
                <a:latin typeface="Consolas" panose="020B0609020204030204" pitchFamily="49" charset="0"/>
                <a:cs typeface="Consolas" panose="020B0609020204030204" pitchFamily="49" charset="0"/>
              </a:rPr>
              <a:t>/ibdiagnet2/ibdiagnet2.log</a:t>
            </a:r>
          </a:p>
          <a:p>
            <a:endParaRPr lang="en-US" sz="1600" b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1600" b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b="0" dirty="0">
                <a:latin typeface="Consolas" panose="020B0609020204030204" pitchFamily="49" charset="0"/>
                <a:cs typeface="Consolas" panose="020B0609020204030204" pitchFamily="49" charset="0"/>
              </a:rPr>
              <a:t>-I- </a:t>
            </a:r>
            <a:r>
              <a:rPr lang="en-US" sz="1600" b="0" dirty="0" err="1">
                <a:latin typeface="Consolas" panose="020B0609020204030204" pitchFamily="49" charset="0"/>
                <a:cs typeface="Consolas" panose="020B0609020204030204" pitchFamily="49" charset="0"/>
              </a:rPr>
              <a:t>ibdiagnet</a:t>
            </a:r>
            <a:r>
              <a:rPr lang="en-US" sz="1600" b="0" dirty="0">
                <a:latin typeface="Consolas" panose="020B0609020204030204" pitchFamily="49" charset="0"/>
                <a:cs typeface="Consolas" panose="020B0609020204030204" pitchFamily="49" charset="0"/>
              </a:rPr>
              <a:t> database file   : /</a:t>
            </a:r>
            <a:r>
              <a:rPr lang="en-US" sz="1600" b="0" dirty="0" err="1">
                <a:latin typeface="Consolas" panose="020B0609020204030204" pitchFamily="49" charset="0"/>
                <a:cs typeface="Consolas" panose="020B0609020204030204" pitchFamily="49" charset="0"/>
              </a:rPr>
              <a:t>var</a:t>
            </a:r>
            <a:r>
              <a:rPr lang="en-US" sz="1600" b="0" dirty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sz="1600" b="0" dirty="0" err="1">
                <a:latin typeface="Consolas" panose="020B0609020204030204" pitchFamily="49" charset="0"/>
                <a:cs typeface="Consolas" panose="020B0609020204030204" pitchFamily="49" charset="0"/>
              </a:rPr>
              <a:t>tmp</a:t>
            </a:r>
            <a:r>
              <a:rPr lang="en-US" sz="1600" b="0" dirty="0">
                <a:latin typeface="Consolas" panose="020B0609020204030204" pitchFamily="49" charset="0"/>
                <a:cs typeface="Consolas" panose="020B0609020204030204" pitchFamily="49" charset="0"/>
              </a:rPr>
              <a:t>/ibdiagnet2/ibdiagnet2.db_csv</a:t>
            </a:r>
          </a:p>
          <a:p>
            <a:r>
              <a:rPr lang="en-US" sz="1600" b="0" dirty="0">
                <a:latin typeface="Consolas" panose="020B0609020204030204" pitchFamily="49" charset="0"/>
                <a:cs typeface="Consolas" panose="020B0609020204030204" pitchFamily="49" charset="0"/>
              </a:rPr>
              <a:t>-I- LST file                  : /</a:t>
            </a:r>
            <a:r>
              <a:rPr lang="en-US" sz="1600" b="0" dirty="0" err="1">
                <a:latin typeface="Consolas" panose="020B0609020204030204" pitchFamily="49" charset="0"/>
                <a:cs typeface="Consolas" panose="020B0609020204030204" pitchFamily="49" charset="0"/>
              </a:rPr>
              <a:t>var</a:t>
            </a:r>
            <a:r>
              <a:rPr lang="en-US" sz="1600" b="0" dirty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sz="1600" b="0" dirty="0" err="1">
                <a:latin typeface="Consolas" panose="020B0609020204030204" pitchFamily="49" charset="0"/>
                <a:cs typeface="Consolas" panose="020B0609020204030204" pitchFamily="49" charset="0"/>
              </a:rPr>
              <a:t>tmp</a:t>
            </a:r>
            <a:r>
              <a:rPr lang="en-US" sz="1600" b="0" dirty="0">
                <a:latin typeface="Consolas" panose="020B0609020204030204" pitchFamily="49" charset="0"/>
                <a:cs typeface="Consolas" panose="020B0609020204030204" pitchFamily="49" charset="0"/>
              </a:rPr>
              <a:t>/ibdiagnet2/ibdiagnet2.lst</a:t>
            </a:r>
          </a:p>
          <a:p>
            <a:r>
              <a:rPr lang="en-US" sz="1600" b="0" dirty="0">
                <a:latin typeface="Consolas" panose="020B0609020204030204" pitchFamily="49" charset="0"/>
                <a:cs typeface="Consolas" panose="020B0609020204030204" pitchFamily="49" charset="0"/>
              </a:rPr>
              <a:t>-I- Subnet Manager file       : /var/tmp/ibdiagnet2/ibdiagnet2.sm</a:t>
            </a:r>
          </a:p>
          <a:p>
            <a:r>
              <a:rPr lang="en-US" sz="1600" b="0" dirty="0">
                <a:latin typeface="Consolas" panose="020B0609020204030204" pitchFamily="49" charset="0"/>
                <a:cs typeface="Consolas" panose="020B0609020204030204" pitchFamily="49" charset="0"/>
              </a:rPr>
              <a:t>-I- Ports Counters file       : /var/tmp/ibdiagnet2/ibdiagnet2.pm</a:t>
            </a:r>
          </a:p>
          <a:p>
            <a:r>
              <a:rPr lang="en-US" sz="1600" b="0" dirty="0">
                <a:latin typeface="Consolas" panose="020B0609020204030204" pitchFamily="49" charset="0"/>
                <a:cs typeface="Consolas" panose="020B0609020204030204" pitchFamily="49" charset="0"/>
              </a:rPr>
              <a:t>-I- Nodes Information file    : /</a:t>
            </a:r>
            <a:r>
              <a:rPr lang="en-US" sz="1600" b="0" dirty="0" err="1">
                <a:latin typeface="Consolas" panose="020B0609020204030204" pitchFamily="49" charset="0"/>
                <a:cs typeface="Consolas" panose="020B0609020204030204" pitchFamily="49" charset="0"/>
              </a:rPr>
              <a:t>var</a:t>
            </a:r>
            <a:r>
              <a:rPr lang="en-US" sz="1600" b="0" dirty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sz="1600" b="0" dirty="0" err="1">
                <a:latin typeface="Consolas" panose="020B0609020204030204" pitchFamily="49" charset="0"/>
                <a:cs typeface="Consolas" panose="020B0609020204030204" pitchFamily="49" charset="0"/>
              </a:rPr>
              <a:t>tmp</a:t>
            </a:r>
            <a:r>
              <a:rPr lang="en-US" sz="1600" b="0" dirty="0">
                <a:latin typeface="Consolas" panose="020B0609020204030204" pitchFamily="49" charset="0"/>
                <a:cs typeface="Consolas" panose="020B0609020204030204" pitchFamily="49" charset="0"/>
              </a:rPr>
              <a:t>/ibdiagnet2/ibdiagnet2.nodes_info</a:t>
            </a:r>
          </a:p>
          <a:p>
            <a:r>
              <a:rPr lang="en-US" sz="1600" b="0" dirty="0">
                <a:latin typeface="Consolas" panose="020B0609020204030204" pitchFamily="49" charset="0"/>
                <a:cs typeface="Consolas" panose="020B0609020204030204" pitchFamily="49" charset="0"/>
              </a:rPr>
              <a:t>-I- Partition keys file       : /</a:t>
            </a:r>
            <a:r>
              <a:rPr lang="en-US" sz="1600" b="0" dirty="0" err="1">
                <a:latin typeface="Consolas" panose="020B0609020204030204" pitchFamily="49" charset="0"/>
                <a:cs typeface="Consolas" panose="020B0609020204030204" pitchFamily="49" charset="0"/>
              </a:rPr>
              <a:t>var</a:t>
            </a:r>
            <a:r>
              <a:rPr lang="en-US" sz="1600" b="0" dirty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sz="1600" b="0" dirty="0" err="1">
                <a:latin typeface="Consolas" panose="020B0609020204030204" pitchFamily="49" charset="0"/>
                <a:cs typeface="Consolas" panose="020B0609020204030204" pitchFamily="49" charset="0"/>
              </a:rPr>
              <a:t>tmp</a:t>
            </a:r>
            <a:r>
              <a:rPr lang="en-US" sz="1600" b="0" dirty="0">
                <a:latin typeface="Consolas" panose="020B0609020204030204" pitchFamily="49" charset="0"/>
                <a:cs typeface="Consolas" panose="020B0609020204030204" pitchFamily="49" charset="0"/>
              </a:rPr>
              <a:t>/ibdiagnet2/ibdiagnet2.pkey</a:t>
            </a:r>
          </a:p>
          <a:p>
            <a:r>
              <a:rPr lang="en-US" sz="1600" b="0" dirty="0">
                <a:latin typeface="Consolas" panose="020B0609020204030204" pitchFamily="49" charset="0"/>
                <a:cs typeface="Consolas" panose="020B0609020204030204" pitchFamily="49" charset="0"/>
              </a:rPr>
              <a:t>-I- Alias </a:t>
            </a:r>
            <a:r>
              <a:rPr lang="en-US" sz="1600" b="0" dirty="0" err="1">
                <a:latin typeface="Consolas" panose="020B0609020204030204" pitchFamily="49" charset="0"/>
                <a:cs typeface="Consolas" panose="020B0609020204030204" pitchFamily="49" charset="0"/>
              </a:rPr>
              <a:t>guids</a:t>
            </a:r>
            <a:r>
              <a:rPr lang="en-US" sz="1600" b="0" dirty="0">
                <a:latin typeface="Consolas" panose="020B0609020204030204" pitchFamily="49" charset="0"/>
                <a:cs typeface="Consolas" panose="020B0609020204030204" pitchFamily="49" charset="0"/>
              </a:rPr>
              <a:t> file          : /</a:t>
            </a:r>
            <a:r>
              <a:rPr lang="en-US" sz="1600" b="0" dirty="0" err="1">
                <a:latin typeface="Consolas" panose="020B0609020204030204" pitchFamily="49" charset="0"/>
                <a:cs typeface="Consolas" panose="020B0609020204030204" pitchFamily="49" charset="0"/>
              </a:rPr>
              <a:t>var</a:t>
            </a:r>
            <a:r>
              <a:rPr lang="en-US" sz="1600" b="0" dirty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sz="1600" b="0" dirty="0" err="1">
                <a:latin typeface="Consolas" panose="020B0609020204030204" pitchFamily="49" charset="0"/>
                <a:cs typeface="Consolas" panose="020B0609020204030204" pitchFamily="49" charset="0"/>
              </a:rPr>
              <a:t>tmp</a:t>
            </a:r>
            <a:r>
              <a:rPr lang="en-US" sz="1600" b="0" dirty="0">
                <a:latin typeface="Consolas" panose="020B0609020204030204" pitchFamily="49" charset="0"/>
                <a:cs typeface="Consolas" panose="020B0609020204030204" pitchFamily="49" charset="0"/>
              </a:rPr>
              <a:t>/ibdiagnet2/ibdiagnet2.aguid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817428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13C7E-1031-4C55-9FA2-7E4875198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Discovered 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F2E29B-C0DC-490A-B765-E20474ADE6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Discovery</a:t>
            </a:r>
          </a:p>
          <a:p>
            <a:r>
              <a:rPr lang="en-US" sz="2000" dirty="0"/>
              <a:t>-I- Discovering ... 13 nodes (5 Switches &amp; 8 CA-s) discovered.</a:t>
            </a:r>
          </a:p>
          <a:p>
            <a:r>
              <a:rPr lang="en-US" sz="2000" dirty="0"/>
              <a:t>-E-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FW Check finished with errors</a:t>
            </a:r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3C76582-EB70-49BD-878F-B9044578101F}"/>
              </a:ext>
            </a:extLst>
          </p:cNvPr>
          <p:cNvSpPr/>
          <p:nvPr/>
        </p:nvSpPr>
        <p:spPr>
          <a:xfrm>
            <a:off x="878774" y="3547708"/>
            <a:ext cx="13212090" cy="1323439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600" b="0" dirty="0">
                <a:latin typeface="Consolas" panose="020B0609020204030204" pitchFamily="49" charset="0"/>
              </a:rPr>
              <a:t>-E- FW Check finished with errors</a:t>
            </a:r>
          </a:p>
          <a:p>
            <a:r>
              <a:rPr lang="en-US" sz="1600" b="0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C0C0C0"/>
                </a:highlight>
                <a:latin typeface="Consolas" panose="020B0609020204030204" pitchFamily="49" charset="0"/>
              </a:rPr>
              <a:t>-W- mtlacad08/U2 - Node with 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C0C0C0"/>
                </a:highlight>
                <a:latin typeface="Consolas" panose="020B0609020204030204" pitchFamily="49" charset="0"/>
              </a:rPr>
              <a:t>Devid:4115(0x1013),PSID:MT_2190110032 has FW version 12.24.1000</a:t>
            </a:r>
            <a:r>
              <a:rPr lang="en-US" sz="1600" b="0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C0C0C0"/>
                </a:highlight>
                <a:latin typeface="Consolas" panose="020B0609020204030204" pitchFamily="49" charset="0"/>
              </a:rPr>
              <a:t> while the latest FW version for the same </a:t>
            </a:r>
            <a:r>
              <a:rPr lang="en-US" sz="1600" b="0" dirty="0" err="1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C0C0C0"/>
                </a:highlight>
                <a:latin typeface="Consolas" panose="020B0609020204030204" pitchFamily="49" charset="0"/>
              </a:rPr>
              <a:t>Devid</a:t>
            </a:r>
            <a:r>
              <a:rPr lang="en-US" sz="1600" b="0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C0C0C0"/>
                </a:highlight>
                <a:latin typeface="Consolas" panose="020B0609020204030204" pitchFamily="49" charset="0"/>
              </a:rPr>
              <a:t>/PSID on this fabric is 12.26.1040</a:t>
            </a:r>
          </a:p>
          <a:p>
            <a:r>
              <a:rPr lang="en-US" sz="1600" b="0" dirty="0">
                <a:latin typeface="Consolas" panose="020B0609020204030204" pitchFamily="49" charset="0"/>
              </a:rPr>
              <a:t>-W- mtlacad04/U2 - Node with Devid:4115(0x1013),PSID:MT_2190110032 has FW version 12.24.1000 while the latest FW version for the same </a:t>
            </a:r>
            <a:r>
              <a:rPr lang="en-US" sz="1600" b="0" dirty="0" err="1">
                <a:latin typeface="Consolas" panose="020B0609020204030204" pitchFamily="49" charset="0"/>
              </a:rPr>
              <a:t>Devid</a:t>
            </a:r>
            <a:r>
              <a:rPr lang="en-US" sz="1600" b="0" dirty="0">
                <a:latin typeface="Consolas" panose="020B0609020204030204" pitchFamily="49" charset="0"/>
              </a:rPr>
              <a:t>/PSID on this fabric is 12.26.1040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600510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spcBef>
                <a:spcPts val="1200"/>
              </a:spcBef>
            </a:pPr>
            <a:r>
              <a:rPr lang="en-US" dirty="0"/>
              <a:t>Nodes Information &amp; Synchronized FW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>
          <a:xfrm>
            <a:off x="901700" y="873311"/>
            <a:ext cx="12722225" cy="607853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>
              <a:spcBef>
                <a:spcPts val="1200"/>
              </a:spcBef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DIN Pro Medium" panose="020B0604020101020102" pitchFamily="34" charset="0"/>
                <a:cs typeface="DIN Pro Medium" panose="020B0604020101020102" pitchFamily="34" charset="0"/>
              </a:rPr>
              <a:t>Nodes Information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B9F885F-98B8-4064-B79E-DEF4D7F0CBA3}"/>
              </a:ext>
            </a:extLst>
          </p:cNvPr>
          <p:cNvSpPr/>
          <p:nvPr/>
        </p:nvSpPr>
        <p:spPr>
          <a:xfrm>
            <a:off x="1129552" y="5005350"/>
            <a:ext cx="10564011" cy="1200329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400" b="0" dirty="0">
                <a:latin typeface="Consolas" panose="020B0609020204030204" pitchFamily="49" charset="0"/>
              </a:rPr>
              <a:t>-E- FW Check finished with errors</a:t>
            </a:r>
          </a:p>
          <a:p>
            <a:r>
              <a:rPr lang="en-US" sz="1400" b="0" dirty="0">
                <a:latin typeface="Consolas" panose="020B0609020204030204" pitchFamily="49" charset="0"/>
              </a:rPr>
              <a:t>-W- mtlacad08/U2 - Node with </a:t>
            </a:r>
            <a:r>
              <a:rPr lang="en-US" sz="1600" b="0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C0C0C0"/>
                </a:highlight>
                <a:latin typeface="Consolas" panose="020B0609020204030204" pitchFamily="49" charset="0"/>
              </a:rPr>
              <a:t>Devid:4115(0x1013),PSID:MT_2190110032 has FW version 12.24.1000 </a:t>
            </a:r>
            <a:r>
              <a:rPr lang="en-US" sz="1400" b="0" dirty="0">
                <a:solidFill>
                  <a:srgbClr val="000000"/>
                </a:solidFill>
                <a:latin typeface="Consolas" panose="020B0609020204030204" pitchFamily="49" charset="0"/>
              </a:rPr>
              <a:t>while the latest FW version for the same </a:t>
            </a:r>
            <a:r>
              <a:rPr lang="en-US" sz="14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Devid</a:t>
            </a:r>
            <a:r>
              <a:rPr lang="en-US" sz="1400" b="0" dirty="0">
                <a:solidFill>
                  <a:srgbClr val="000000"/>
                </a:solidFill>
                <a:latin typeface="Consolas" panose="020B0609020204030204" pitchFamily="49" charset="0"/>
              </a:rPr>
              <a:t>/PSID on this fabric is 12.26.1040</a:t>
            </a:r>
          </a:p>
          <a:p>
            <a:r>
              <a:rPr lang="en-US" sz="1400" b="0" dirty="0">
                <a:latin typeface="Consolas" panose="020B0609020204030204" pitchFamily="49" charset="0"/>
              </a:rPr>
              <a:t>-W- mtlacad04/U2 - Node with Devid:4115(0x1013),PSID:MT_2190110032 has FW version 12.24.1000 while the latest FW version for the same </a:t>
            </a:r>
            <a:r>
              <a:rPr lang="en-US" sz="1400" b="0" dirty="0" err="1">
                <a:latin typeface="Consolas" panose="020B0609020204030204" pitchFamily="49" charset="0"/>
              </a:rPr>
              <a:t>Devid</a:t>
            </a:r>
            <a:r>
              <a:rPr lang="en-US" sz="1400" b="0" dirty="0">
                <a:latin typeface="Consolas" panose="020B0609020204030204" pitchFamily="49" charset="0"/>
              </a:rPr>
              <a:t>/PSID on this fabric is 12.26.1040</a:t>
            </a:r>
          </a:p>
        </p:txBody>
      </p:sp>
      <p:sp>
        <p:nvSpPr>
          <p:cNvPr id="5" name="Rectangle 4"/>
          <p:cNvSpPr/>
          <p:nvPr/>
        </p:nvSpPr>
        <p:spPr>
          <a:xfrm>
            <a:off x="1129552" y="1990786"/>
            <a:ext cx="10564011" cy="2462213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400" b="0" dirty="0">
                <a:latin typeface="Consolas" panose="020B0609020204030204" pitchFamily="49" charset="0"/>
              </a:rPr>
              <a:t>Nodes Information</a:t>
            </a:r>
          </a:p>
          <a:p>
            <a:r>
              <a:rPr lang="en-US" sz="1400" b="0" dirty="0">
                <a:latin typeface="Consolas" panose="020B0609020204030204" pitchFamily="49" charset="0"/>
              </a:rPr>
              <a:t>-I- Retrieving ... 11/11 nodes (4/4 Switches &amp; 7/7 CA-s) retrieved.</a:t>
            </a:r>
          </a:p>
          <a:p>
            <a:r>
              <a:rPr lang="en-US" sz="1400" b="0" dirty="0">
                <a:latin typeface="Consolas" panose="020B0609020204030204" pitchFamily="49" charset="0"/>
              </a:rPr>
              <a:t>-W- Nodes Info retrieving finished with errors</a:t>
            </a:r>
          </a:p>
          <a:p>
            <a:r>
              <a:rPr lang="en-US" sz="1400" b="0" dirty="0">
                <a:latin typeface="Consolas" panose="020B0609020204030204" pitchFamily="49" charset="0"/>
              </a:rPr>
              <a:t>-W- 6036B19GW/GW - The firmware of this device does not support general info capability</a:t>
            </a:r>
          </a:p>
          <a:p>
            <a:r>
              <a:rPr lang="en-US" sz="1400" b="0" dirty="0">
                <a:latin typeface="Consolas" panose="020B0609020204030204" pitchFamily="49" charset="0"/>
              </a:rPr>
              <a:t>-E- FW Check finished with errors</a:t>
            </a:r>
          </a:p>
          <a:p>
            <a:r>
              <a:rPr lang="en-US" sz="1400" b="0" dirty="0">
                <a:latin typeface="Consolas" panose="020B0609020204030204" pitchFamily="49" charset="0"/>
              </a:rPr>
              <a:t>-E- 6036A17/U1 - Node has wrong FW version 9.2.4340. Maximum available FW version for this device in the fabric is 9.2.7300</a:t>
            </a:r>
          </a:p>
          <a:p>
            <a:r>
              <a:rPr lang="en-US" sz="1400" b="0" dirty="0">
                <a:latin typeface="Consolas" panose="020B0609020204030204" pitchFamily="49" charset="0"/>
              </a:rPr>
              <a:t>-E- S0002c903004b6883/N0002c903004b6880 - The firmware of this device returned invalid general info data</a:t>
            </a:r>
          </a:p>
          <a:p>
            <a:r>
              <a:rPr lang="en-US" sz="1400" b="0" dirty="0">
                <a:latin typeface="Consolas" panose="020B0609020204030204" pitchFamily="49" charset="0"/>
              </a:rPr>
              <a:t>-E- ib-cert-sv02/U1 - The firmware of this device returned invalid general info data</a:t>
            </a:r>
          </a:p>
          <a:p>
            <a:r>
              <a:rPr lang="en-US" sz="1400" b="0" dirty="0">
                <a:latin typeface="Consolas" panose="020B0609020204030204" pitchFamily="49" charset="0"/>
              </a:rPr>
              <a:t>-E- S0002c903004b6d53/U1 - The firmware of this device returned invalid general info data</a:t>
            </a:r>
          </a:p>
          <a:p>
            <a:r>
              <a:rPr lang="en-US" sz="1400" b="0" dirty="0">
                <a:latin typeface="Consolas" panose="020B0609020204030204" pitchFamily="49" charset="0"/>
              </a:rPr>
              <a:t>-E- ib-cert-sv03/U1 - The firmware of this device returned invalid general info data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2861199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LTRA_SCORM_COURSE_ID" val="7B9FB134-E447-4689-B3A4-E5D2615DE413"/>
  <p:tag name="ISPRING_SCORM_RATE_SLIDES" val="1"/>
  <p:tag name="ISPRING_SCORM_PASSING_SCORE" val="100.0000000000"/>
  <p:tag name="ISPRINGONLINEFOLDERID" val="0"/>
  <p:tag name="ISPRINGONLINEFOLDERPATH" val="Content List"/>
  <p:tag name="ISPRINGCLOUDFOLDERID" val="0"/>
  <p:tag name="ISPRINGCLOUDFOLDERPATH" val="Content List"/>
  <p:tag name="ISPRING_PLAYERS_CUSTOMIZATION" val="UEsDBBQAAgAIAGqZ9UR7BdOSwAEAANoDAAAPAAAAbm9uZS9wbGF5ZXIueG1spZJPb9QwEMXPW6nfIfK99m4Rolo59ICUE0WVFhC3lTeZJqaOHTwTsvvtmfzZpFuQQOKQaPIy72fPs/X9sXbJT4hog0/FRq5FAj4PhfVlKr58zm7uxP376yvdOHOCmNgiFT54EEkBmEfbEPseDVWpeCFIhoqEXx63R7SpqIiarVJd18nujQyxVLfr9UZ9e/i4yyuozY31SMbnzF32ciuSJtoQLZ1S8W4trq9WA/ICZ5F7fInBtf3KKPNQqyYCgieIatz2bN3S38381MErOjWAgkdfDbMfTP78EIrWAfbaSo9tOyDqCYO20rS1mzufYMxTMTbsa0A0JaB0vhRq9Ko/mPWTM1hNHLzA9tymPTiLFYsjfejeL+r+bBmyVxNHXYJ0PUwwnGLWOpeBoTZCIZIIP1rLVdZjv85HsN6IcTnP3Xt8tl5il7PGVWZyCvH0gR18JFOUco5ejtHLwdTbh+ITF49TnLsFMgezhKArqt3bf86j7/6fOAp4Mq0jcV7B+gKOmeW/BDWPQsAz9pqkxsl+tTOVd9ce6hdX40Iadzdl8R1FQiaWwNewMGTUos8w9Zqm1fg5JTTHotXv91JPRC5/AVBLAwQUAAIACADSaCdF6W7bZOQDAAB0DgAAHQAAAHVuaXZlcnNhbC9jb21tb25fbWVzc2FnZXMubG5nrVfdbts2FL4v0HcgBBTYLpa2A1oUg+OAthhbiCy5Eh0nWweBkRibCEW6+nGbXe1p9mB7kh1RcmKnHSTFvbBg0v6+8/edI3Jw9jWVaMuzXGh1ar09eWMhrmKdCLU6tRb0/JcPFsoLphImteKnltIWOhu+fDGQTK1KtuLw/eULhAYpz3NY5sNq9bhGIjm15qNo7M/m2LuOXH/iRyNnYg3HOt0wdY9cvdKfsp9+ff/h69t3738evG6QXYjCGXbdQypkmN696UDk0cB3I2AjbuSRK2oNq2c/nL+gruMRa9h86YeeB+TSGlbPVtwiCIhHo9B1bBI5YeT51OTCJZTY1vBal2jNthwVGm0F/4KKNYdKFiLjKJciMT/EGjZUyduM2QFeOt4kor7vhhHx7N2ONSQqQXbGvoA+erIEOCQBEGQs59kzsJEptYEjLGU/hqkzmbrwoZULU7FaS/gUff2YEw+qxVUbakbCEE9INPKvoE4gK78Pwr8ANV30QVyTEBRAwjaMhy+dCaaO71UKCkhIA2f8IJ+YKaSVvEcsjgGHNhnfCl3msFMpiie1kPJ+VkLycQHCdbD7HZHWhEgoI9eV2HJwIUva6wItMyZ2VZmPC+f36Bw7LrEjKJXtLyNqerkyxkD9SheISamrAMAuS7ZMxRzd8JiVIKV7+FsiEvO3DYOwK08+l+IvxIqmc141TefZ5OrVyXGuOdSFYbFkmerQQU+oDlr+22DTModIi4Knm6Itir1MnPwQL46Na47D8H+D6lKXIyN6Yr9vOCFInATwYoNuHwndHUFmoA8YaykTsjvK8c7B0DzjOYx4niFH3faw6fkNgafRczkuIfMHLlxCRXrgl2QUOrTKMb/JRdH6SjKFquv9fY3EcAaQvOCPOrnhtxr6X3K2hSLCvshr4Zw8w1gvQewmazUC9+d0w+KBQytWwIkLgUtSpBB/0oFzMSO7DNbj9SATS13KxIwzKe7MiIXalGmdkE1dp9robaZTsytZvuulesKfHeNFHVxQG53vGWwjDQkOxtNojL0xqU5zVQ/LjiDQcuWTS8PIxaMKDqJOWRGv4b1yq0uVdCSqD2Q2OcdA1qQ05CyL1//+/U9Hjiee1Luo2f2tFwl0aDWXyAPZH54ueP5nGwnFo0OcWXRBNQfYHa7jedZUvUkephSPpzMQRmh0oMssbj8u7DPMcHABw8GctqzhjGV3MFmo1rIXiwm5EkLRz/rjWb4spFC8D/a42VwFTJ15hG3bXGygCaSI7+p3WoKYmW7VDUfCDacr2XiKPRg8T/h4IoqehGbW79ocGq5eP7bb9tvR/7DKzf1w8HrvuvgfUEsDBBQAAgAIANJoJ0Ui/4fK1QMAAN0PAAAnAAAAdW5pdmVyc2FsL2ZsYXNoX3B1Ymxpc2hpbmdfc2V0dGluZ3MueG1s1Vfdbts2FL73UxAaelkr6ZIlNWQHQSIjRh3bs5StxTAEtHRscaFIlaTsuld7mj3YnmSHYuLYtdPJKzKkyIWjo3O+8/9RDM4+5ZzMQWkmRds7bB54BEQiUyZmbe8m7r4+9Yg2VKSUSwFtT0iPnHUaQVFOONNZBMagqiYII3SrMG0vM6Zo+f5isWgyXSj7VvLSIL5uJjL3CwUahAHlF5wu8ccsC9Bep9EgJHCia5mWHAhLMQTBbHSUdznVmec7tQlN7mZKliK9kFwqomaTtvfD6bn9e9BxUJcsB2GT0x0UWrFp0TRlNh7KI/YZSAZslmHgJ0ceWbDUZG3vzZFFQW1/G6XCdjlQi3IhMRlh7uFzMDSlhrpH58/AJ6MfBE6ULgXNWRLjG2Lzb3uX8W3U712Gt4NhHEa3V/F138Wwh1Ecvo/3MIp7cT/cR78u/NWHUTju9wbvbuPhsB/3Ro9WWNGNggT+ZsUCrKwsVQKrggUmK/OJoIzjsH1RRg0Gx5VTNYNYdhk2cUq5Bo/8UcDs55JyZpY41Qc41XcAxbkuIDFj27a2Z1QJ3iOcA8TAsJerkTh+uxqJk9ON1H3n/TGtnVEG1BiaZDg8KKtCC/x10YPaVIqN1OwzmUierhKCfALpgOawthLRHRNd1Dz0yBSbwDHVc8Uo9wgzmHqyMtblRBtmqiXsrmsSxMJlB3IdbZUiyajSGxVfVd0OftL5bSAN6N9dKZzoKdVfZclTspQl4ewOiJEE21zm+F8GZH2ZyFTJvJLiuhuiOcPg5gwWkJ7VcfQBXeQlWiLTFByM8/CxZJ/JBKZSIS7QOXISypl2+M29gAuq9SMofYjxlVuR3uAyfP/KJkjTORXJnuA4G5AX5jnwKeYuJLrgXGI11yCwMgktNVT9SVlaqdVJs7bvjM6rpttGVqDYbobxOEx8keAUM1FCXcCECiIFXxKaIFNoO0JzJkuNEjcsDlr/pwCdKWGiCnWGy4bOVAqqDtrB4Zsfj45/Ojl922r6f//51+uvGt2z54hT683R58WT9FzP6guS/hejr1D1lm1XqtxOaLrldPfxc0+T20QS+JbgdvNdRcsvke6i8Hx8cUXGYXTTj6NWnWEYSIIFSzKcpqn9WKljM7yJsR1hHdXROPylVhjYl1qbEEa14Ia18nhXR2vsjoHR2hFQ6zyhSiCJfxeqAzxvZu5wwxOHs5zhBn0XVPLUVn87C/0vTPJNX06Ohp6JSYCqJMOOPtsUvHimfs7yvqSKuafVXWfjchP4O6+R9k3OBMuxjvZLZHX37BwfHeB1aeerRgPRNq/kncY/UEsDBBQAAgAIANJoJ0Vw+UN5uAIAAFcKAAAhAAAAdW5pdmVyc2FsL2ZsYXNoX3NraW5fc2V0dGluZ3MueG1slVbbTuMwEH3nK6ruO2GvZSVTCUpXQmIXBIh3J5kmVh07sp2y/fv1ldhtQrMdIdUz53iunoLklrDl2WyGCk65eAalCKuk0QTdjJRX87xTirPzgjMFTJ0zLhpM58tPv+wHZRZ5isV3IKZyNriA3s3CfqZQvI/vCyNjhII3LWb7e17x8xwX20rwjpUnQ6v3LQhK2FYjL34uVutRB5RIdaegSWJaXxqZRmkFSAkmpB9rIydZFOdAg6cL+5nI6V19nP0BbUckUZZ2/dnIGK3FFaRFvrw2Mo5n+va0KwsjHxMU/FUa+vWLkVEoxXsQ6eW334yMMnjbtf8zI63glSloyvm4ie8cynGpn5+J6sLISYJJyDg62QVfHpvrbQTyX+N3j8xzFZw+mroeLATT9JzCUokOUBZOziZr/vbQKf0+gj3W9JhHHfMj7iQsN5hKD+uVPfAJ3ggrY5TX9JBXTrsGVi7gGJkaesJqdWOXRRThuyoKUcDuCBcpe+QfXdcjZKTskc+UlPDA6P4IfmhxnNDjG+y7GZXfJ5rUX5uBYX0s/dXhFKzG1b15ujLy7RUB0/ASltLE80IaMI1DmdW5mLKjoBDDO1JhRTj7bXD53mYjUXZg8LM2PFlIEUVhaOBsjHpNx72157OTBUHuZ6FPzp1nSm/xqzlWChd1o3+W5HzmefqZ6MLMs2GG2ZMaDuKObXjEsb7HSA0WWxAvnNOpbhhXIKdez93rGoOjLKoByoarjPwlQ+VnXZODWOuuEZChyqnSAWtS1VT/qVcCb1AGoxu0EaNjqlpfxzB5H8tI4WcAsCjqMLTu4CxNRxWhsAPqrZHCZjyWGpJ6SMfm7Vrdw0bFE+c1k0bSr4p+VJI1lxgGCK86rmGGs0wYe4VzaVNLXn7Yw9HVyWoO+8xMXwxyCj9NydXaflxErTT/UP4DUEsDBBQAAgAIANJoJ0VOa9r2qwMAAO4OAAAmAAAAdW5pdmVyc2FsL2h0bWxfcHVibGlzaGluZ19zZXR0aW5ncy54bWzVV1Fz2jgQfudXaNzpY3HSS5uUMWQyiTNhSoED566dzk1GWAtWI0uuJEPp0/2a/rD+kq6shISSpOau7V2HB/B699vdb9efcHT4IRdkDtpwJdvBbnMnICBTxbictYPz5PTJQUCMpZJRoSS0A6kCcthpREU5EdxkY7AWXQ1BGGlahW0HmbVFKwwXi0WTm0K7u0qUFvFNM1V5WGgwIC3osBB0iV92WYAJOo0GIZE3vVKsFEA4wxIkd9VRcWZzEYTea0LTy5lWpWTHSihN9GzSDh4dHLnPtY9HOuE5SNeb6aDRmW2LMsZdOVSM+UcgGfBZhnXv7wVkwZnN2sHTPYeC3uEmSoXtW6AO5VhhL9JewedgKaOW+kufz8IHa64N3sSWkuY8TfAOce23g5PkYtzrnsQX/UESjy/Oklc9X8MWQUn8OtkiKOkmvXgb/7rwZ2+G8ajX7b+8SAaDXtId3kQho2uEROE6YxEyq0qdwoqwyGZlPpGUC9y1r2g0YHFbBdUzSNQpxyFOqTAQkHcFzH4vqeB2iUu9g0t9CVAcmQJSO3JjawdWlxDcwHlALAxnuVqJZy9WK7F/sNZ66LPftHVnlRG1lqYZLg/aqtKi8Lbp2m2q5Fpr7ppMlGCrhqbIssBejjSnIiDcYm/p6q51DNhTLpB/F7vbnEq70VyaUW3WOFzx6FY57bztKwvmL9+cN93n+qcqBSNLVRLBL4FYRXBwZY6/MiC3Hw8y1SqvrIIaS4zgDMicwwLYYZ1EbzBFXmIkSkchwPoM70v+kUxgqjTiAp2jyKCdG4/f3Aq4oMbcgNLrGh/7pe/2T+LXj12DlM2pTLcEx2lDXtgfgU+xd6kwhRAK2bwFgcyktDRQzYdxVrnVabN27ozOq6G7QVagOG6O9XhMvJHiFnJZQl3AlEqipFgSmuKzb9wKzbkqDVr8snho848K9KGEy6rUGR4omEwz0HXQdnaf/rb37Pn+wYtWM/z896cnDwZd6eFQUJfNC+LxvYJbL+or2f1G0APiuxF7qnTuNpRtJL37QLkSvk0hiUInO3crWCW0P0fAxvHR6PiMjOLxeS8Zt+qMt68IUpBmuB9T94eiTszgPEGC4zquw1H8R60ykOlaux2Pa8ENavXxso7XyAv78Jao1zohqJYoy7+Eax9PkJk/rvAMETzn+Ez8EuJw33P673Xlp2jDw/9uvHJ8L20AqtMMZ/TD5vrfq+l3Jez/xIG/Wr0zrL0kROGdr2MNtK+/o3YaXwBQSwMEFAACAAgA0mgnRRmeNmaZAQAAIQYAAB8AAAB1bml2ZXJzYWwvaHRtbF9za2luX3NldHRpbmdzLmpzjZRNb8IwDIbv/AqUXSfEPst2Q4NJkzhMGrdph1BMqUiTKAmMDvHfV4ePJmk6Fl+aV49ex67sXadbHZKS7nN3Z7/t/d2/Ww1QM2oN177OWvQCdaJZPodpXgDLOZAA2SCyoEzDWd/XSMyZcOs6Kz/QVzuGRERoeU7giCoC6hi4iYDfMXAbAX9OWscp61CS0+jZ2hjBe6ngBrjpcaEKahly9WqPW2EAiw2oC+iCpuCZJva0kbXjQ4LhcqkoJOXlRGSiN6PpKlNizedt+ZelBFX98tUB6D8lL2PPjuXavBkowsTjAUY7KRVoDce8j2OMKMzoDJjj27fnD9QzbhYU0Jtc5+ZED28wXFrSDBpdGgwxfIxXXo1uJhhNzsDWHIi7WwyPYLQE1bAa3WN4oJBr+Y8fKJXIsCMNtNnzM8oEnec8O6buY0Q5fCzatnWvLtQ+f0S8ERLBCC0jw1e0bY5wcnUENNHJ1UHaScyOxcRoYhETZesWqpfk6T0m3CR4/+wSagxNl0W1IKrtWHWCqhWoqRCsKuDr0lPDXJ39L1BLAwQUAAIACADSaCdFGtrqO6oAAAAfAQAAGgAAAHVuaXZlcnNhbC9pMThuX3ByZXNldHMueG1snY8xD8IgEIV3fgW5XbBb0wDdTNwcdDYVUUno0XDU+vOF1Bhnh0vuXd73Xk71rzHwp0vkI2poxBa4QxuvHu8aTsfdpgVOecDrECI6DRiB94Yp37R4SI5cJl4ikDQ8cp46KZdlEZ6mVBIohjmXYBI2jrLMGFFWUk4rCivb+b/ozw0MY5yry+xD3qMpe1GrhVOyGipzdig83iLIalDy667KzpRLRRFK/jxm2BtQSwMEFAACAAgA0mgnRQuaitlvAAAAdwAAABwAAAB1bml2ZXJzYWwvbG9jYWxfc2V0dGluZ3MueG1sDYy7DsIwDAD3foXlvTw2hqYdkNhgafkAqzEokmOjJK3g7/F2J51umL5ZYOdSk2nA8+GEwLpaTPoO+Fxu/QWhNtJIYsoB1RCmsRvEVpKZW/Owwkfox2Xh7ND4QdnLObkxXG0rlaGHu09fiSMex+4PUEsDBBQAAgAIAGqZ9UTOggk37AIAAIgIAAAUAAAAdW5pdmVyc2FsL3BsYXllci54bWytVU1v2zAMPafA/oOhe62kXdc0kFt0BYod1qFA1m23QLUZW4tteZJcN/31o/xtz+lWYAcDNsX3SPGRNLt6TmLnCZQWMvXIwp0TB1JfBiINPfLw9fZ4Sa4u3x2xLOZ7UI4IPJKnwgJ4TJwAtK9EZhB8z03kkZ7BRWbiZEpIJcweuc+Qu4u0JO+OZuiSao9ExmQrSouicIVGRBpqGeeWRLu+TGimQENqQNEqDeI02JX5OxqfRKbU7DPQPWRm3h64Jmk5nrUYkBSnrlQhPZnPF/TH3ee1H0HCj0WqDU99IA5WclaW8pH7uzsZ5DFoa5uxKsk1GGOTKG0zZlZisUwdrXyPVA6bBLTmIWg3TkNCKyydALNtzHVU8+gBreXVO1Hzln4b+71p3ErlaOec5Y+x0BEe9SGddRLI6DAqS8rrlh300HTQrWUijoJfuVAQlJ/f2haZL0gVsO24Mk9XFz4e4Nst941U+xuEYRfVCrqtaG4lmluCWg63jb7uKEhz2y1wkytoSjVjTyIA+YUrxW1bXBqVA6MjY42lQzCj1ZVrkTpBWGSS+OwftLF+I2l+6teUKQH/Q5hPSNTWRKQBPN8K9DGQYE0NYLGtzTVZ7NqYXU46f0x6fT0wVTnWouBFHMNVCDiGATecdnZ6CAqKa3TxczXC9g4OgiMRRjE+ZpJhfHqQJuFqN8nQOzgIjqW/m4C25raMdFzHUTO1HcToxDphfq6NTMRL2Z6DPWNWZR++NnLN0XUm2oPz+R+jOIjRDOaWTKwu+9bbV83hvZ1TozufTVZZBt2K8wAmzyqvZhbybOQTwJbnsbnp59Tswx50lPPUdExzfcd+l8VavIBTiMD+6RantiYR2J7xyIflaY8B9cTtMghfmqYiMlpLUql5SDmGtXkSUFSYalY+ouqhknkajLRxs+7noGPcVdcKuBPDFjNdnGDzycwj7/GlvsvF2UV3lfPFRYMt87qvAle5vGFV1wl3nUHrfm0vwuqZx9ffUEsDBBQAAgAIANJoJ0U+LLKTcgEAAPwCAAApAAAAdW5pdmVyc2FsL3NraW5fY3VzdG9taXphdGlvbl9zZXR0aW5ncy54bWyNUttq3DAQfe9XiPzAShrdDM6Cbi6GloZuQh+Du1aLaSIXS6Gh6OMrp10222xJNU8z58wZZnTa9G2K9iHl+X76OeRpjruQ8xS/pu0bhNr9fDcvV0tIIafNsfJpiuP8o49f5rVWqykPcRyW0a5o2mLUPT2kpFZO1YwZRpFknnqFnOe2Yg24BmzFHCW23fwl8Vt3CfsQ83nVdnOCvmzoYwpL7uMYHrdwyn4OnW7wdhnGqfLSVrA1ymFqcWwNxAiX3BeqAUAgyx1xuEjZSE2Qx4xjKEZRoIAI56QRhUjKoWZdI6oK841ATDJGXaGe1m6ktXHUFgkNIbpO86qxpeuMxBgRQoC5wgV0BqPKhqqhQa0HBAcGRNFGEwWos53pWPHOC8uRol5gXJgxgPHxuMftnp/rWP3vdQ7nfEXw7BecRVdvbc6Yq90/LEslX4f773dDDujzkEI/Xl7s+vdX7/yt/XDzcecv/pjzycgH6urYuvo/Df4LUEsDBBQAAgAIANNoJ0WRvj6RHAwAAHAhAAAXAAAAdW5pdmVyc2FsL3VuaXZlcnNhbC5wbmftWntUE2faD15ZrGJbL5WrdT8V17o0RRpQSLTt1rpKwFrlIkJ3Q0GMEtMYIYRkaD1baguNW7TcYqDfnm52NZBSoCCXRNuSKZeQtamJQC5CIKkMSUxCEsJkkp2J7tlzdv/7vn/zRybzPpnf+/6e531uJ+9cySAfWhsWEYbD4dYefuuNt3G4FRk43PKLoatQSW205nP0K4Tx9qHXcG1jUY/QwYqig2kHcbh23hrvH1ai419deCubgcOt+x77hIC0vxXgcC+uPPzGwXfK8szaVFoB2FB5DKFWrZs9Orbi0Ee/DiE/k3Ts4Z0Plm9fdS10fdSD35/bXfvKkH11Dxx2qu+rvkHWA/5UvZG/bN1HBfq5ydPaZ+amtpsG+s5XOOSEUsDnaLb6FoQkjrVDQVyOLl+2UxTzyvmCiCGij9DidYqBVDLGvGxz2u5sA1xpv5+ZHx2+ApPUpSV4iC0Vbm0piAFxi/MlE0NsBztVGBkSGMLSK3ZdrO9xlaEG+73iEsE8M6Bci917Y0MwXbeGxmGjgwcwQOgyzGgH1mdgog8rl6HX9Ss2oNfKrS2YaEUQEoQEIUFIEBKEBCFBSBAShAQhQUgQEoQEIUFIEBKEBCFByP8LYuXA5u5STKBJ/z9PwguLywcQpxaMBSrcU1WxugG/Dy4lLd3j9dwVjYu0oinRbHEN+mhZOexzdQJwOp4HeOcypb3FzcngGD/Rf1Hv32W0kWaJsLHSPluXr0MWQRKRmFVCoCZTy3Oo6CqCsc35FbZt8WH1HGNKt5Khk+Pj6QBJ/Oh1gb+1ZF1cLGfhni3EXtbxV2GXZGLkl6bFHcD89ZcVs3QUnKLyboXT5osEt5r9XhNoGmiikBn5H7LO6xcGwwirN2Q297MwoC7VeZ3E0IezGKl1IEr4cZbj8mQ4cfFhz07WYbKCU9ro+HyU6t0BvAUwDiSnxuXpi1tLaYbh5qrcXzlyY1bjcHco8vtW4cCPRxjllj4lv64wD1IygGdCZhuSWp2WXeKlLGOUkGEVjBiwP5WrPZMvCDk/HrlY7gs87KqjzVm/DI1T/IDOK0xOn7po0RaPHU+6EYnDPWSOihn9M1L2+8ycy6j0yF7pMKPc1/1chuCKMsdKZgi+e6RBZ4Fl8YBnxGALp+8joHygsiFgr3OmcxW2wFnfLaMyQvPaAdYOMnVgv5wVhnIhM8gG5vTQk0XaiZ6ZWoPOsH1/6/eWvabt8IIynQc9zvB/UWnvaEbmLQSpR+7mIlC+HpnZSfLcNTuc0KoKeQMFbARe6VZ4nTYuaaSXQ8xzuz/N907rKC5FuovFo+dATzRhlzYyommUVFT9mLm/+wn3THOdmzBu53TLxQ6pRHK/0q5s9i1YMC385zqApB1XRYZCrw11mbua8WuKeoPslkxDdKhBGHkJcnnKtHqCvsJxmXYTqUccyiwwRRUw3oiV6+6zxk7aYb3ft1rBXnav4jyp0Mif/gk1E2Qz7CuMNnURo+EMIWM56iEyyFs3CIeP1SFVVmi1fST3f16G2yHBGVIhgfS3fDc+1sqQadSaS3qd6wSZ2r5fvsuRZUy25J/i0c14aPpyttSzWP7s9xprBcc1C/NvgaJB+z4gfLZ11bXxHkU9UHTQdFghTXCV4SmfjZvGtsl7fvvz0pK3D+DcgCR/Ot2tABmjEc9HkEE+EagNbM4WCH9DJjLVd6XWiCVLc36tPkCcUpPdl9iGnzsZ4K0563MNFitsGe6ajc+6kBlmhWu8iEXqEDZNqiXmXl7O5hf5XFweGcIYU+fZZoiLnIB/vs2Z/qmao0/CvyfL4WXWQD7/SR7CjqPtacndTCFkvj6a1XVe5uzp3phRmJu/oOQTzJ0qdJM2NhcefaYB7I4xVNTK8eyf68VyMxR5QYWUN6OO1AbytkBdk7FKvqn92dmLJWjSOFXh85hARLancJR4lkOcKvBPTKRb2D9die441NT+HViNcNtUuvPSXopxLAvuO3VDVVDaeFz1ANgKaMVizqNepEDeYBrwP/RHfKJakpw1x1B0kcJE1vXuTRmWNdGGpY+a6Kf50Jr3kSUnV73mUqqvHK7oH5PqvobkLM49tUlN54ieOl/Yiwmuke93nJQzGglTEY5CjYn8S9JgjfJ2qdoAfrJzJOWLZH3ZvNjOH1uLw134lGCTWkZ7LB5V3jmixFJUx/zyzkTtWNl9Hf309Xbw843UNnZb1b7WIcte4Twl1YTatbdOosgBmV7mWjBHT2i36uRsQ+cO8bYWrxuEPWpEHskkFTYn+C3kzPc1cwGDJrbRC7IVVBmTY2Hsc6MBVyDxxEamyx5p0PjoTjInliRSXl3qkEbsrhZxHkyUynUXzLvEoAhOruGIv23LyWb/feMLgrlhn5L/CkUApXzL4jIGf5w4pMgZxTPg4lG1G865d0b2KP1oNYeT3i39TNnYP3xqTdwtvvxEjHpSJeaIbr5q6E1Sb55ZciJpBNW/TJh3lRkL1XytEwmTaROBeKJq3G/moFQ50AVmgOqXbXV/HBj+N1OmPgvAMc19J731eHjIA++EY85wOC5aHzL3+cY8o94J7RemLrz+ZIsLRw15CrbAxAl5DxAYym13fbf2M2Du5DdjDL1ZjJnNrlo2XG4rms/cMfphK2Hi5lnqPNiaL779UaUwNA5yJJIZus5A3nPR/jHw1liOwgQ3WoH+M9EdgIQ/hiW3j1mIMdJQfmLY6Xjqjf1oYQp443xmS667Xo3MTPwlj3K3+hMc9En1+P7WT9e3+Y/L95Cp36DRkqByZMELkA/+km0aF45lsScRq/QlKodqLkm01jw1JOV+5xbHDHgzDW6iDkwVPqumJxgfID4XRd3EzGYYayQWisghmjQZoEiuiPBdtbMrsUgqnZWsf5yBlpsbRpGJSBGYKoiF2pNf8cFvZb+5DDGTkBhtINTD21WlsphjRr2Suo9sWoXD9QzSAHjSwDVsSijMZ/ae57tqoe4trtgCRdl95CU4fNhkUOLDmTm12mJyQ7sA5K4cqj61bHgp7VrypfBD6gHn8ZXXWDS+auaE7uyBLcevuVYK6DePsqPq8bQ7yhPPd/zScVX9wst/flfC7Vo2jCZxweYzRJ2Vogulji1NcNzJbfH21kBuagB7JHgxRVVWkv/n6b1Ger7VgZYq52JVjj4qwWgbNUH0G5+RAhXlZCx3cYqOZqgEMls4uyHDpV+VdewPsvkPXJyZb4w1zNmh6i6AI1KWz5MZw9UIXuynl8oSW+YV9IbUOZFCNJgFe539Rbw+Czvldwca3D8Upw6fCo/j31CVlzZ2jBLuE401ibYCreSP/yBa4DdTsArjyGC/MQ4+eqC8jRbxEqdTne9/F7h4a/zIwG8K+NytpB2ho+rMrAaetUPR1PK1hNv78cNNQueDG8ZrrFy1s15fWS8Wr1ljdDmj2oz12bVoZscP9jYj6i/QHDSX2DPYv9mYSs/hbWtJeT6wiyl/QrOIMLm7Jy97r+GiJhATPJvH1Bzrjo7XFu+5JEyO1wqbueW5n1at/496XdX4fg/3fFGskJKObXGZiEfyLfa4y4bI0NeoEw8Rl375i2FfyrVK+1E+prJjA9mELfkDx1Yge7QYUDEPXB1bcUED9L8jTES16H/HIbWkuDJLNz3tO/aadj0JibBA0ej/LF7qtXf5YoaBRmUEave8m/GSxemeVd1PyelkBA/fgO4ogxWFqYIHlhs6w1lXyAoAJfAcxz60EzQBu5/MXsLNhPZa08p/tF7+V9dEo+Q7ovgCGF34K1YtPNK0fLjv4m3lpP3q7t8Klt7uuG1NBlHlTfYkHEa+KpZbpqnt3+AgkMgKNgHkGyUbHBHNAjdFG5Whu/62+9XUzo/l1nOpgwSPxrRHGu562msNLEir7Fc5xiM6PWkw3ERbFxePpLm+vT2N9q0P9RRuJfycuztcWyT5GUFShMLFKa885L2U+xtDrRGZudjBPHugEzG3wqOliEc/fSzQ2z48ve2/O92pASlipoGRgZN/F3byD/hhPY+A9cePzdrOWrfPKQaiadirAg8n+4p3WrWI+8JGrJe+4yfIC2TukPdkJJ+NZ/gAm8L6v8XbqV7agQabAvA5LH1WyX7yssB7B0cjG960AwaLRYoTPP4q3buteAsGOPw78httr7374T8BUEsDBBQAAgAIANNoJ0WJd2BCSgAAAGsAAAAbAAAAdW5pdmVyc2FsL3VuaXZlcnNhbC5wbmcueG1ss7GvyM1RKEstKs7Mz7NVMtQzULK34+WyKShKLctMLVeoAIoBBSFASaESyDVCcMszU0oygEIGFgYIwYzUzPSMElslC0OEoD7QTABQSwECAAAUAAIACABqmfVEewXTksABAADaAwAADwAAAAAAAAABAAAAAAAAAAAAbm9uZS9wbGF5ZXIueG1sUEsBAgAAFAACAAgA0mgnRelu22TkAwAAdA4AAB0AAAAAAAAAAQAAAAAA7QEAAHVuaXZlcnNhbC9jb21tb25fbWVzc2FnZXMubG5nUEsBAgAAFAACAAgA0mgnRSL/h8rVAwAA3Q8AACcAAAAAAAAAAQAAAAAADAYAAHVuaXZlcnNhbC9mbGFzaF9wdWJsaXNoaW5nX3NldHRpbmdzLnhtbFBLAQIAABQAAgAIANJoJ0Vw+UN5uAIAAFcKAAAhAAAAAAAAAAEAAAAAACYKAAB1bml2ZXJzYWwvZmxhc2hfc2tpbl9zZXR0aW5ncy54bWxQSwECAAAUAAIACADSaCdFTmva9qsDAADuDgAAJgAAAAAAAAABAAAAAAAdDQAAdW5pdmVyc2FsL2h0bWxfcHVibGlzaGluZ19zZXR0aW5ncy54bWxQSwECAAAUAAIACADSaCdFGZ42ZpkBAAAhBgAAHwAAAAAAAAABAAAAAAAMEQAAdW5pdmVyc2FsL2h0bWxfc2tpbl9zZXR0aW5ncy5qc1BLAQIAABQAAgAIANJoJ0Ua2uo7qgAAAB8BAAAaAAAAAAAAAAEAAAAAAOISAAB1bml2ZXJzYWwvaTE4bl9wcmVzZXRzLnhtbFBLAQIAABQAAgAIANJoJ0ULmorZbwAAAHcAAAAcAAAAAAAAAAEAAAAAAMQTAAB1bml2ZXJzYWwvbG9jYWxfc2V0dGluZ3MueG1sUEsBAgAAFAACAAgAapn1RM6CCTfsAgAAiAgAABQAAAAAAAAAAQAAAAAAbRQAAHVuaXZlcnNhbC9wbGF5ZXIueG1sUEsBAgAAFAACAAgA0mgnRT4sspNyAQAA/AIAACkAAAAAAAAAAQAAAAAAixcAAHVuaXZlcnNhbC9za2luX2N1c3RvbWl6YXRpb25fc2V0dGluZ3MueG1sUEsBAgAAFAACAAgA02gnRZG+PpEcDAAAcCEAABcAAAAAAAAAAAAAAAAARBkAAHVuaXZlcnNhbC91bml2ZXJzYWwucG5nUEsBAgAAFAACAAgA02gnRYl3YEJKAAAAawAAABsAAAAAAAAAAQAAAAAAlSUAAHVuaXZlcnNhbC91bml2ZXJzYWwucG5nLnhtbFBLBQYAAAAADAAMAIYDAAAYJgAAAAA="/>
  <p:tag name="ISPRING_OUTPUT_FOLDER" val="\\mtlfs03\Mellanox_Academy\ILT - Open Enrollment\The Fundamentals of InfiniBand Fabrics\Final\Swf Files"/>
  <p:tag name="ISPRING_PRESENTATION_TITLE" val="12 - InfiniBand Diagnostics Utilities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ARTICULATE_DESIGN_ID_3_MELLANOXTHEME2" val="egHnyAcY"/>
  <p:tag name="ISPRING_RESOURCE_PATHS_HASH_PRESENTER" val="6e6aeee3135b2192d19c764c2bb0bc58307b7c11"/>
  <p:tag name="ARTICULATE_DESIGN_ID_2_CUSTOM DESIGN" val="q8mli96p"/>
  <p:tag name="ARTICULATE_SLIDE_COUNT" val="64"/>
  <p:tag name="ARTICULATE_PROJECT_OPEN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3_MellanoxTheme2">
  <a:themeElements>
    <a:clrScheme name="Custom 1">
      <a:dk1>
        <a:srgbClr val="000000"/>
      </a:dk1>
      <a:lt1>
        <a:srgbClr val="FFFFFF"/>
      </a:lt1>
      <a:dk2>
        <a:srgbClr val="002B60"/>
      </a:dk2>
      <a:lt2>
        <a:srgbClr val="50A1D6"/>
      </a:lt2>
      <a:accent1>
        <a:srgbClr val="00518E"/>
      </a:accent1>
      <a:accent2>
        <a:srgbClr val="5DA533"/>
      </a:accent2>
      <a:accent3>
        <a:srgbClr val="EF9314"/>
      </a:accent3>
      <a:accent4>
        <a:srgbClr val="FF5A00"/>
      </a:accent4>
      <a:accent5>
        <a:srgbClr val="E33D12"/>
      </a:accent5>
      <a:accent6>
        <a:srgbClr val="49305F"/>
      </a:accent6>
      <a:hlink>
        <a:srgbClr val="00518E"/>
      </a:hlink>
      <a:folHlink>
        <a:srgbClr val="4E5759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>
            <a:lumMod val="85000"/>
          </a:schemeClr>
        </a:solidFill>
        <a:ln>
          <a:noFill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  <a:style>
        <a:lnRef idx="1">
          <a:schemeClr val="accent5"/>
        </a:lnRef>
        <a:fillRef idx="2">
          <a:schemeClr val="accent5"/>
        </a:fillRef>
        <a:effectRef idx="1">
          <a:schemeClr val="accent5"/>
        </a:effectRef>
        <a:fontRef idx="minor">
          <a:schemeClr val="dk1"/>
        </a:fontRef>
      </a:style>
    </a:spDef>
    <a:lnDef>
      <a:spPr bwMode="auto">
        <a:solidFill>
          <a:schemeClr val="accent1"/>
        </a:solidFill>
        <a:ln w="12700" cap="flat" cmpd="sng" algn="ctr">
          <a:solidFill>
            <a:schemeClr val="accent1">
              <a:lumMod val="75000"/>
            </a:schemeClr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  <a:ln w="28575">
          <a:solidFill>
            <a:schemeClr val="accent3"/>
          </a:solidFill>
        </a:ln>
      </a:spPr>
      <a:bodyPr wrap="square" lIns="91440" tIns="91440" rIns="91440" bIns="91440" rtlCol="0" anchor="ctr" anchorCtr="0">
        <a:noAutofit/>
      </a:bodyPr>
      <a:lstStyle>
        <a:defPPr>
          <a:defRPr sz="1800" b="0" dirty="0">
            <a:latin typeface="Calibri" panose="020F0502020204030204" pitchFamily="34" charset="0"/>
          </a:defRPr>
        </a:defPPr>
      </a:lstStyle>
    </a:txDef>
  </a:objectDefaults>
  <a:extraClrSchemeLst>
    <a:extraClrScheme>
      <a:clrScheme name="mlnx_new_temp_2009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lnx_new_temp_2009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lnx_new_temp_2009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lnx_new_temp_2009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lnx_new_temp_2009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lnx_new_temp_2009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lnx_new_temp_2009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lnx_new_temp_2009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lnx_new_temp_2009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lnx_new_temp_2009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lnx_new_temp_2009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lnx_new_temp_2009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lnx_new_temp_2009 13">
        <a:dk1>
          <a:srgbClr val="000000"/>
        </a:dk1>
        <a:lt1>
          <a:srgbClr val="FFFFFF"/>
        </a:lt1>
        <a:dk2>
          <a:srgbClr val="000066"/>
        </a:dk2>
        <a:lt2>
          <a:srgbClr val="000000"/>
        </a:lt2>
        <a:accent1>
          <a:srgbClr val="000066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AAAAB8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lnx_new_temp_2009 14">
        <a:dk1>
          <a:srgbClr val="000000"/>
        </a:dk1>
        <a:lt1>
          <a:srgbClr val="FFFFFF"/>
        </a:lt1>
        <a:dk2>
          <a:srgbClr val="000066"/>
        </a:dk2>
        <a:lt2>
          <a:srgbClr val="000000"/>
        </a:lt2>
        <a:accent1>
          <a:srgbClr val="000066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AAAAB8"/>
        </a:accent5>
        <a:accent6>
          <a:srgbClr val="E78A2D"/>
        </a:accent6>
        <a:hlink>
          <a:srgbClr val="4D4D4D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2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vidia Networking Academy - Template" id="{56C71462-650C-463D-B62D-D2CFB8AAE57D}" vid="{D416BDD4-888B-4BDA-ADF6-B3E3F22349D0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286918A58603A44846B5F2CDD16B6F0" ma:contentTypeVersion="13" ma:contentTypeDescription="Create a new document." ma:contentTypeScope="" ma:versionID="c7bf355036f6cd2260145b26c306739f">
  <xsd:schema xmlns:xsd="http://www.w3.org/2001/XMLSchema" xmlns:xs="http://www.w3.org/2001/XMLSchema" xmlns:p="http://schemas.microsoft.com/office/2006/metadata/properties" xmlns:ns3="8c4f010d-ed65-478c-9c46-08fd9eddb2df" xmlns:ns4="f98d1085-e643-4420-8b03-c825cd5e1f0a" targetNamespace="http://schemas.microsoft.com/office/2006/metadata/properties" ma:root="true" ma:fieldsID="33203d7a93ccedea3685e721f99667ee" ns3:_="" ns4:_="">
    <xsd:import namespace="8c4f010d-ed65-478c-9c46-08fd9eddb2df"/>
    <xsd:import namespace="f98d1085-e643-4420-8b03-c825cd5e1f0a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Location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c4f010d-ed65-478c-9c46-08fd9eddb2d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4" nillable="true" ma:displayName="MediaServiceAutoTags" ma:description="" ma:internalName="MediaServiceAutoTags" ma:readOnly="true">
      <xsd:simpleType>
        <xsd:restriction base="dms:Text"/>
      </xsd:simpleType>
    </xsd:element>
    <xsd:element name="MediaServiceLocation" ma:index="15" nillable="true" ma:displayName="MediaServiceLocation" ma:description="" ma:internalName="MediaServiceLocation" ma:readOnly="true">
      <xsd:simpleType>
        <xsd:restriction base="dms:Text"/>
      </xsd:simpleType>
    </xsd:element>
    <xsd:element name="MediaServiceOCR" ma:index="16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98d1085-e643-4420-8b03-c825cd5e1f0a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3" nillable="true" ma:displayName="Sharing Hint Hash" ma:description="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3CE6C65-AAD0-4C8C-AF4D-04781D1E1227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DF21287E-0988-4674-8364-7F6190591FA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c4f010d-ed65-478c-9c46-08fd9eddb2df"/>
    <ds:schemaRef ds:uri="f98d1085-e643-4420-8b03-c825cd5e1f0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A81D173-92AB-468D-B7E8-7C674FC5E99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MellanoxTheme2</Template>
  <TotalTime>111272</TotalTime>
  <Words>8124</Words>
  <Application>Microsoft Office PowerPoint</Application>
  <PresentationFormat>Custom</PresentationFormat>
  <Paragraphs>888</Paragraphs>
  <Slides>64</Slides>
  <Notes>41</Notes>
  <HiddenSlides>36</HiddenSlides>
  <MMClips>0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64</vt:i4>
      </vt:variant>
    </vt:vector>
  </HeadingPairs>
  <TitlesOfParts>
    <vt:vector size="82" baseType="lpstr">
      <vt:lpstr>Arial</vt:lpstr>
      <vt:lpstr>Arial Narrow Bold</vt:lpstr>
      <vt:lpstr>Calibri</vt:lpstr>
      <vt:lpstr>Calibri Light</vt:lpstr>
      <vt:lpstr>Century Gothic</vt:lpstr>
      <vt:lpstr>Consolas</vt:lpstr>
      <vt:lpstr>DIN Pro Bold</vt:lpstr>
      <vt:lpstr>DIN Pro Medium</vt:lpstr>
      <vt:lpstr>DIN Pro Regular</vt:lpstr>
      <vt:lpstr>DINpro</vt:lpstr>
      <vt:lpstr>DINpro</vt:lpstr>
      <vt:lpstr>Lucida Grande</vt:lpstr>
      <vt:lpstr>Univers 45 Light</vt:lpstr>
      <vt:lpstr>Univers 47 CondensedLight</vt:lpstr>
      <vt:lpstr>Univers LT 47 CondensedLt</vt:lpstr>
      <vt:lpstr>Wingdings</vt:lpstr>
      <vt:lpstr>3_MellanoxTheme2</vt:lpstr>
      <vt:lpstr>2_Custom Design</vt:lpstr>
      <vt:lpstr>Ibdiagnet</vt:lpstr>
      <vt:lpstr>Outline</vt:lpstr>
      <vt:lpstr>ibdiagnet</vt:lpstr>
      <vt:lpstr>Tests and Features</vt:lpstr>
      <vt:lpstr>Fabric Debug</vt:lpstr>
      <vt:lpstr>ibdiagnet  Main Output files </vt:lpstr>
      <vt:lpstr>Understanding the ibdiagnet Report Output 1</vt:lpstr>
      <vt:lpstr>Discovered Components</vt:lpstr>
      <vt:lpstr>Nodes Information &amp; Synchronized FW</vt:lpstr>
      <vt:lpstr>components discovery</vt:lpstr>
      <vt:lpstr>Port counters</vt:lpstr>
      <vt:lpstr>Speed / Width checks</vt:lpstr>
      <vt:lpstr>Features and Command Line Options</vt:lpstr>
      <vt:lpstr>Link speed</vt:lpstr>
      <vt:lpstr>Deeper search for within log file </vt:lpstr>
      <vt:lpstr>Using ibdiagnet  Options for Advanced Cluster Analysis  &amp; optional flags</vt:lpstr>
      <vt:lpstr>Routing Components Collection</vt:lpstr>
      <vt:lpstr>*BER Testing </vt:lpstr>
      <vt:lpstr>Effective BER Check</vt:lpstr>
      <vt:lpstr>Create a Topology File</vt:lpstr>
      <vt:lpstr>Analyzing fabric Congestion  Using PM Counters</vt:lpstr>
      <vt:lpstr>PM Counters and Congestion Index Calculation Example</vt:lpstr>
      <vt:lpstr>Having extra unknown cable edge ?</vt:lpstr>
      <vt:lpstr>Net_dump provides Fabric regenerated data  Following Detected Errors</vt:lpstr>
      <vt:lpstr>Perfquery &amp; congestion index calculation </vt:lpstr>
      <vt:lpstr>Scheduled Fabric Scan Task</vt:lpstr>
      <vt:lpstr>Ibdiagnet and crontab Tools</vt:lpstr>
      <vt:lpstr>Fabric Scan Scheduled Task</vt:lpstr>
      <vt:lpstr>crontab Fields and Allowed Ranges</vt:lpstr>
      <vt:lpstr>Monitoring with OpenSM Logs</vt:lpstr>
      <vt:lpstr>OpenSM Message Look Up </vt:lpstr>
      <vt:lpstr>OpenSM Message Example</vt:lpstr>
      <vt:lpstr>How to View Previous Log Files?</vt:lpstr>
      <vt:lpstr>OpenSM Logs Configuration Example</vt:lpstr>
      <vt:lpstr>Open SM Logs Errors and Traps</vt:lpstr>
      <vt:lpstr>OpenSM Logs</vt:lpstr>
      <vt:lpstr>SM Information  and Active Routing Engine Verification</vt:lpstr>
      <vt:lpstr>SA Query</vt:lpstr>
      <vt:lpstr>ERR 3113 – MAD Completed in Error</vt:lpstr>
      <vt:lpstr>ERR 3315 - Unknown Remote Side for Node</vt:lpstr>
      <vt:lpstr>Identifying the Impacted “Lost“ Remote Port </vt:lpstr>
      <vt:lpstr>Management Traps</vt:lpstr>
      <vt:lpstr>Traps 64-67 - Informational Traps from the SM</vt:lpstr>
      <vt:lpstr>Trap 128</vt:lpstr>
      <vt:lpstr>Trap 129 </vt:lpstr>
      <vt:lpstr>Routing Troubleshooting</vt:lpstr>
      <vt:lpstr>Credit Loop Found  ( log file ) </vt:lpstr>
      <vt:lpstr>Ibdiagnet Report –Problem is solved </vt:lpstr>
      <vt:lpstr>Locate Credit Loops</vt:lpstr>
      <vt:lpstr>Unassigned LFTs</vt:lpstr>
      <vt:lpstr>Routing Convergence </vt:lpstr>
      <vt:lpstr>Unit Summary</vt:lpstr>
      <vt:lpstr>Outline</vt:lpstr>
      <vt:lpstr>INFINIBAND  CLUSTER  all in one  testing tool ????</vt:lpstr>
      <vt:lpstr>HCA SW Installation – Multiple Nodes</vt:lpstr>
      <vt:lpstr>PRACTICE  MAIN TASKS </vt:lpstr>
      <vt:lpstr>Main  stages tests</vt:lpstr>
      <vt:lpstr>Need to do</vt:lpstr>
      <vt:lpstr>Stas &amp; vitaly</vt:lpstr>
      <vt:lpstr>Wrong deployment fixed  ( hosts on spines )</vt:lpstr>
      <vt:lpstr>“ valid “ SM check  </vt:lpstr>
      <vt:lpstr>Set  node description script</vt:lpstr>
      <vt:lpstr>PowerPoint Presentation</vt:lpstr>
      <vt:lpstr>PowerPoint Presentation</vt:lpstr>
    </vt:vector>
  </TitlesOfParts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12 - InfiniBand Diagnostics Utilities</dc:title>
  <dc:creator>Patricia Hill</dc:creator>
  <cp:lastModifiedBy>Yair Iluz</cp:lastModifiedBy>
  <cp:revision>2722</cp:revision>
  <cp:lastPrinted>2014-10-30T15:27:32Z</cp:lastPrinted>
  <dcterms:created xsi:type="dcterms:W3CDTF">2011-02-19T01:27:26Z</dcterms:created>
  <dcterms:modified xsi:type="dcterms:W3CDTF">2020-10-27T10:01:51Z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GUID">
    <vt:lpwstr>8F505C26-A863-4AB5-8A36-A25518F3D43A</vt:lpwstr>
  </property>
  <property fmtid="{D5CDD505-2E9C-101B-9397-08002B2CF9AE}" pid="3" name="ArticulatePath">
    <vt:lpwstr>9- IBDIAGNET &amp; OPENSM LOGS ERRORS &amp; TRAPS</vt:lpwstr>
  </property>
  <property fmtid="{D5CDD505-2E9C-101B-9397-08002B2CF9AE}" pid="4" name="ContentTypeId">
    <vt:lpwstr>0x0101004286918A58603A44846B5F2CDD16B6F0</vt:lpwstr>
  </property>
</Properties>
</file>